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4"/>
  </p:notesMasterIdLst>
  <p:sldIdLst>
    <p:sldId id="257" r:id="rId3"/>
    <p:sldId id="272" r:id="rId4"/>
    <p:sldId id="273" r:id="rId5"/>
    <p:sldId id="286" r:id="rId6"/>
    <p:sldId id="287" r:id="rId7"/>
    <p:sldId id="285" r:id="rId8"/>
    <p:sldId id="274" r:id="rId9"/>
    <p:sldId id="275" r:id="rId10"/>
    <p:sldId id="276" r:id="rId11"/>
    <p:sldId id="277" r:id="rId12"/>
    <p:sldId id="281" r:id="rId13"/>
  </p:sldIdLst>
  <p:sldSz cx="9144000" cy="5143500" type="screen16x9"/>
  <p:notesSz cx="7023100" cy="9309100"/>
  <p:defaultText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5" algn="l" defTabSz="91427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F85"/>
    <a:srgbClr val="013D73"/>
    <a:srgbClr val="040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4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D957106-8F10-4028-BFDE-F8D1BFC902B6}" type="datetimeFigureOut">
              <a:rPr lang="en-US" smtClean="0"/>
              <a:t>5/14/2019</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9E78C41-FCDB-4D76-B814-E72549ABEBE6}" type="slidenum">
              <a:rPr lang="en-US" smtClean="0"/>
              <a:t>‹#›</a:t>
            </a:fld>
            <a:endParaRPr lang="en-US"/>
          </a:p>
        </p:txBody>
      </p:sp>
    </p:spTree>
    <p:extLst>
      <p:ext uri="{BB962C8B-B14F-4D97-AF65-F5344CB8AC3E}">
        <p14:creationId xmlns:p14="http://schemas.microsoft.com/office/powerpoint/2010/main" val="733266840"/>
      </p:ext>
    </p:extLst>
  </p:cSld>
  <p:clrMap bg1="lt1" tx1="dk1" bg2="lt2" tx2="dk2" accent1="accent1" accent2="accent2" accent3="accent3" accent4="accent4" accent5="accent5" accent6="accent6" hlink="hlink" folHlink="folHlink"/>
  <p:notesStyle>
    <a:lvl1pPr marL="0" algn="l" defTabSz="914272" rtl="0" eaLnBrk="1" latinLnBrk="0" hangingPunct="1">
      <a:defRPr sz="1200" kern="1200">
        <a:solidFill>
          <a:schemeClr val="tx1"/>
        </a:solidFill>
        <a:latin typeface="+mn-lt"/>
        <a:ea typeface="+mn-ea"/>
        <a:cs typeface="+mn-cs"/>
      </a:defRPr>
    </a:lvl1pPr>
    <a:lvl2pPr marL="457136" algn="l" defTabSz="914272" rtl="0" eaLnBrk="1" latinLnBrk="0" hangingPunct="1">
      <a:defRPr sz="1200" kern="1200">
        <a:solidFill>
          <a:schemeClr val="tx1"/>
        </a:solidFill>
        <a:latin typeface="+mn-lt"/>
        <a:ea typeface="+mn-ea"/>
        <a:cs typeface="+mn-cs"/>
      </a:defRPr>
    </a:lvl2pPr>
    <a:lvl3pPr marL="914272" algn="l" defTabSz="914272" rtl="0" eaLnBrk="1" latinLnBrk="0" hangingPunct="1">
      <a:defRPr sz="1200" kern="1200">
        <a:solidFill>
          <a:schemeClr val="tx1"/>
        </a:solidFill>
        <a:latin typeface="+mn-lt"/>
        <a:ea typeface="+mn-ea"/>
        <a:cs typeface="+mn-cs"/>
      </a:defRPr>
    </a:lvl3pPr>
    <a:lvl4pPr marL="1371407" algn="l" defTabSz="914272" rtl="0" eaLnBrk="1" latinLnBrk="0" hangingPunct="1">
      <a:defRPr sz="1200" kern="1200">
        <a:solidFill>
          <a:schemeClr val="tx1"/>
        </a:solidFill>
        <a:latin typeface="+mn-lt"/>
        <a:ea typeface="+mn-ea"/>
        <a:cs typeface="+mn-cs"/>
      </a:defRPr>
    </a:lvl4pPr>
    <a:lvl5pPr marL="1828542" algn="l" defTabSz="914272" rtl="0" eaLnBrk="1" latinLnBrk="0" hangingPunct="1">
      <a:defRPr sz="1200" kern="1200">
        <a:solidFill>
          <a:schemeClr val="tx1"/>
        </a:solidFill>
        <a:latin typeface="+mn-lt"/>
        <a:ea typeface="+mn-ea"/>
        <a:cs typeface="+mn-cs"/>
      </a:defRPr>
    </a:lvl5pPr>
    <a:lvl6pPr marL="2285678" algn="l" defTabSz="914272" rtl="0" eaLnBrk="1" latinLnBrk="0" hangingPunct="1">
      <a:defRPr sz="1200" kern="1200">
        <a:solidFill>
          <a:schemeClr val="tx1"/>
        </a:solidFill>
        <a:latin typeface="+mn-lt"/>
        <a:ea typeface="+mn-ea"/>
        <a:cs typeface="+mn-cs"/>
      </a:defRPr>
    </a:lvl6pPr>
    <a:lvl7pPr marL="2742814" algn="l" defTabSz="914272" rtl="0" eaLnBrk="1" latinLnBrk="0" hangingPunct="1">
      <a:defRPr sz="1200" kern="1200">
        <a:solidFill>
          <a:schemeClr val="tx1"/>
        </a:solidFill>
        <a:latin typeface="+mn-lt"/>
        <a:ea typeface="+mn-ea"/>
        <a:cs typeface="+mn-cs"/>
      </a:defRPr>
    </a:lvl7pPr>
    <a:lvl8pPr marL="3199950" algn="l" defTabSz="914272" rtl="0" eaLnBrk="1" latinLnBrk="0" hangingPunct="1">
      <a:defRPr sz="1200" kern="1200">
        <a:solidFill>
          <a:schemeClr val="tx1"/>
        </a:solidFill>
        <a:latin typeface="+mn-lt"/>
        <a:ea typeface="+mn-ea"/>
        <a:cs typeface="+mn-cs"/>
      </a:defRPr>
    </a:lvl8pPr>
    <a:lvl9pPr marL="3657085"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BFF45-5008-485D-963F-5025CC5578A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842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78C41-FCDB-4D76-B814-E72549ABEBE6}" type="slidenum">
              <a:rPr lang="en-US" smtClean="0"/>
              <a:t>6</a:t>
            </a:fld>
            <a:endParaRPr lang="en-US"/>
          </a:p>
        </p:txBody>
      </p:sp>
    </p:spTree>
    <p:extLst>
      <p:ext uri="{BB962C8B-B14F-4D97-AF65-F5344CB8AC3E}">
        <p14:creationId xmlns:p14="http://schemas.microsoft.com/office/powerpoint/2010/main" val="301859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255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5" name="Footer Placeholder 4"/>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Tree>
    <p:extLst>
      <p:ext uri="{BB962C8B-B14F-4D97-AF65-F5344CB8AC3E}">
        <p14:creationId xmlns:p14="http://schemas.microsoft.com/office/powerpoint/2010/main" val="64040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2116" y="233364"/>
            <a:ext cx="2879725" cy="4974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9763" y="233364"/>
            <a:ext cx="8489950" cy="4974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5" name="Footer Placeholder 4"/>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Tree>
    <p:extLst>
      <p:ext uri="{BB962C8B-B14F-4D97-AF65-F5344CB8AC3E}">
        <p14:creationId xmlns:p14="http://schemas.microsoft.com/office/powerpoint/2010/main" val="3414085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28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52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51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91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96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7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62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81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6350000" cy="857250"/>
          </a:xfrm>
        </p:spPr>
        <p:txBody>
          <a:bodyPr>
            <a:normAutofit/>
          </a:bodyPr>
          <a:lstStyle>
            <a:lvl1pPr>
              <a:defRPr sz="29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700"/>
            </a:lvl1pPr>
            <a:lvl2pPr>
              <a:defRPr sz="2100"/>
            </a:lvl2pPr>
            <a:lvl3pPr>
              <a:defRPr sz="19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5" name="Footer Placeholder 4"/>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pic>
        <p:nvPicPr>
          <p:cNvPr id="8" name="Picture 7"/>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7569200" y="35339"/>
            <a:ext cx="812800" cy="806824"/>
          </a:xfrm>
          <a:prstGeom prst="rect">
            <a:avLst/>
          </a:prstGeom>
        </p:spPr>
      </p:pic>
    </p:spTree>
    <p:extLst>
      <p:ext uri="{BB962C8B-B14F-4D97-AF65-F5344CB8AC3E}">
        <p14:creationId xmlns:p14="http://schemas.microsoft.com/office/powerpoint/2010/main" val="2230200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07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83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EA6E2-9FC0-40AA-9DF2-FC9350DD4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2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90784" indent="0">
              <a:buNone/>
              <a:defRPr sz="1500">
                <a:solidFill>
                  <a:schemeClr val="tx1">
                    <a:tint val="75000"/>
                  </a:schemeClr>
                </a:solidFill>
              </a:defRPr>
            </a:lvl2pPr>
            <a:lvl3pPr marL="781568" indent="0">
              <a:buNone/>
              <a:defRPr sz="1400">
                <a:solidFill>
                  <a:schemeClr val="tx1">
                    <a:tint val="75000"/>
                  </a:schemeClr>
                </a:solidFill>
              </a:defRPr>
            </a:lvl3pPr>
            <a:lvl4pPr marL="1172352" indent="0">
              <a:buNone/>
              <a:defRPr sz="1200">
                <a:solidFill>
                  <a:schemeClr val="tx1">
                    <a:tint val="75000"/>
                  </a:schemeClr>
                </a:solidFill>
              </a:defRPr>
            </a:lvl4pPr>
            <a:lvl5pPr marL="1563136" indent="0">
              <a:buNone/>
              <a:defRPr sz="1200">
                <a:solidFill>
                  <a:schemeClr val="tx1">
                    <a:tint val="75000"/>
                  </a:schemeClr>
                </a:solidFill>
              </a:defRPr>
            </a:lvl5pPr>
            <a:lvl6pPr marL="1953920" indent="0">
              <a:buNone/>
              <a:defRPr sz="1200">
                <a:solidFill>
                  <a:schemeClr val="tx1">
                    <a:tint val="75000"/>
                  </a:schemeClr>
                </a:solidFill>
              </a:defRPr>
            </a:lvl6pPr>
            <a:lvl7pPr marL="2344704" indent="0">
              <a:buNone/>
              <a:defRPr sz="1200">
                <a:solidFill>
                  <a:schemeClr val="tx1">
                    <a:tint val="75000"/>
                  </a:schemeClr>
                </a:solidFill>
              </a:defRPr>
            </a:lvl7pPr>
            <a:lvl8pPr marL="2735488" indent="0">
              <a:buNone/>
              <a:defRPr sz="1200">
                <a:solidFill>
                  <a:schemeClr val="tx1">
                    <a:tint val="75000"/>
                  </a:schemeClr>
                </a:solidFill>
              </a:defRPr>
            </a:lvl8pPr>
            <a:lvl9pPr marL="3126273"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5" name="Footer Placeholder 4"/>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Tree>
    <p:extLst>
      <p:ext uri="{BB962C8B-B14F-4D97-AF65-F5344CB8AC3E}">
        <p14:creationId xmlns:p14="http://schemas.microsoft.com/office/powerpoint/2010/main" val="319199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9766" y="1359695"/>
            <a:ext cx="5684837" cy="384810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77001" y="1359695"/>
            <a:ext cx="5684838" cy="384810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6" name="Footer Placeholder 5"/>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Tree>
    <p:extLst>
      <p:ext uri="{BB962C8B-B14F-4D97-AF65-F5344CB8AC3E}">
        <p14:creationId xmlns:p14="http://schemas.microsoft.com/office/powerpoint/2010/main" val="335509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100" b="1"/>
            </a:lvl1pPr>
            <a:lvl2pPr marL="390784" indent="0">
              <a:buNone/>
              <a:defRPr sz="1700" b="1"/>
            </a:lvl2pPr>
            <a:lvl3pPr marL="781568" indent="0">
              <a:buNone/>
              <a:defRPr sz="1500" b="1"/>
            </a:lvl3pPr>
            <a:lvl4pPr marL="1172352" indent="0">
              <a:buNone/>
              <a:defRPr sz="1400" b="1"/>
            </a:lvl4pPr>
            <a:lvl5pPr marL="1563136" indent="0">
              <a:buNone/>
              <a:defRPr sz="1400" b="1"/>
            </a:lvl5pPr>
            <a:lvl6pPr marL="1953920" indent="0">
              <a:buNone/>
              <a:defRPr sz="1400" b="1"/>
            </a:lvl6pPr>
            <a:lvl7pPr marL="2344704" indent="0">
              <a:buNone/>
              <a:defRPr sz="1400" b="1"/>
            </a:lvl7pPr>
            <a:lvl8pPr marL="2735488" indent="0">
              <a:buNone/>
              <a:defRPr sz="1400" b="1"/>
            </a:lvl8pPr>
            <a:lvl9pPr marL="312627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100" b="1"/>
            </a:lvl1pPr>
            <a:lvl2pPr marL="390784" indent="0">
              <a:buNone/>
              <a:defRPr sz="1700" b="1"/>
            </a:lvl2pPr>
            <a:lvl3pPr marL="781568" indent="0">
              <a:buNone/>
              <a:defRPr sz="1500" b="1"/>
            </a:lvl3pPr>
            <a:lvl4pPr marL="1172352" indent="0">
              <a:buNone/>
              <a:defRPr sz="1400" b="1"/>
            </a:lvl4pPr>
            <a:lvl5pPr marL="1563136" indent="0">
              <a:buNone/>
              <a:defRPr sz="1400" b="1"/>
            </a:lvl5pPr>
            <a:lvl6pPr marL="1953920" indent="0">
              <a:buNone/>
              <a:defRPr sz="1400" b="1"/>
            </a:lvl6pPr>
            <a:lvl7pPr marL="2344704" indent="0">
              <a:buNone/>
              <a:defRPr sz="1400" b="1"/>
            </a:lvl7pPr>
            <a:lvl8pPr marL="2735488" indent="0">
              <a:buNone/>
              <a:defRPr sz="1400" b="1"/>
            </a:lvl8pPr>
            <a:lvl9pPr marL="312627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9" y="1631157"/>
            <a:ext cx="4041775" cy="2963466"/>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8" name="Footer Placeholder 7"/>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Tree>
    <p:extLst>
      <p:ext uri="{BB962C8B-B14F-4D97-AF65-F5344CB8AC3E}">
        <p14:creationId xmlns:p14="http://schemas.microsoft.com/office/powerpoint/2010/main" val="396558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17912"/>
            <a:ext cx="6045200" cy="85725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4" name="Footer Placeholder 3"/>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
        <p:nvSpPr>
          <p:cNvPr id="6" name="TextBox 5"/>
          <p:cNvSpPr txBox="1"/>
          <p:nvPr userDrawn="1"/>
        </p:nvSpPr>
        <p:spPr>
          <a:xfrm>
            <a:off x="6807200" y="842163"/>
            <a:ext cx="2336800" cy="3954757"/>
          </a:xfrm>
          <a:prstGeom prst="rect">
            <a:avLst/>
          </a:prstGeom>
          <a:noFill/>
        </p:spPr>
        <p:txBody>
          <a:bodyPr wrap="square" lIns="60789" tIns="30395" rIns="60789" bIns="30395" rtlCol="0">
            <a:spAutoFit/>
          </a:bodyPr>
          <a:lstStyle/>
          <a:p>
            <a:pPr defTabSz="781568"/>
            <a:r>
              <a:rPr lang="en-US" sz="1100" dirty="0" smtClean="0">
                <a:solidFill>
                  <a:prstClr val="white">
                    <a:lumMod val="85000"/>
                  </a:prstClr>
                </a:solidFill>
                <a:latin typeface="Arial Narrow" panose="020B0606020202030204" pitchFamily="34" charset="0"/>
              </a:rPr>
              <a:t>Magnuson Stevens Fisheries Conservation and Management Act, Fishery Ecosystem Plans, Western Pacific Region, American Samoa, Guam, Wake, Commonwealth of Northern Mariana Islands, main Hawaiian islands, Northwest Hawaiian Islands, Pacific Remote Island Areas, Jarvis, Howland and Baker, Johnston, Deep 7 Bottomfish, Tuna and Tuna-like Species, Billfish, Coral Reef Ecosystem Management Unit Species, Crustacean, Precious Corals, Essential Fish Habitat, Habitat Area of Particular Concern, Critical Habitats, Protected Species, Biological Opinions, Communities, Socio-economic, Climate Change, Marine Spatial Planning, Aha </a:t>
            </a:r>
            <a:r>
              <a:rPr lang="en-US" sz="1100" dirty="0" err="1" smtClean="0">
                <a:solidFill>
                  <a:prstClr val="white">
                    <a:lumMod val="85000"/>
                  </a:prstClr>
                </a:solidFill>
                <a:latin typeface="Arial Narrow" panose="020B0606020202030204" pitchFamily="34" charset="0"/>
              </a:rPr>
              <a:t>Moku</a:t>
            </a:r>
            <a:r>
              <a:rPr lang="en-US" sz="1100" dirty="0" smtClean="0">
                <a:solidFill>
                  <a:prstClr val="white">
                    <a:lumMod val="85000"/>
                  </a:prstClr>
                </a:solidFill>
                <a:latin typeface="Arial Narrow" panose="020B0606020202030204" pitchFamily="34" charset="0"/>
              </a:rPr>
              <a:t>, Optimum Yield, Maximum Sustainable Yield, Annual Catch Limits, Bycatch, Accountability Measures, NEPA Analysis, Acceptable Biological Catches, Maximum Fishing Mortality Threshold, Minimum Stock Size Threshold, Status Determination Criteria, Aha Kiole</a:t>
            </a:r>
            <a:endParaRPr lang="en-US" sz="1100" dirty="0">
              <a:solidFill>
                <a:prstClr val="white">
                  <a:lumMod val="85000"/>
                </a:prstClr>
              </a:solidFill>
              <a:latin typeface="Arial Narrow" panose="020B0606020202030204" pitchFamily="34" charset="0"/>
            </a:endParaRPr>
          </a:p>
        </p:txBody>
      </p:sp>
      <p:pic>
        <p:nvPicPr>
          <p:cNvPr id="7" name="Picture 6"/>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7569200" y="35339"/>
            <a:ext cx="812800" cy="806824"/>
          </a:xfrm>
          <a:prstGeom prst="rect">
            <a:avLst/>
          </a:prstGeom>
        </p:spPr>
      </p:pic>
    </p:spTree>
    <p:extLst>
      <p:ext uri="{BB962C8B-B14F-4D97-AF65-F5344CB8AC3E}">
        <p14:creationId xmlns:p14="http://schemas.microsoft.com/office/powerpoint/2010/main" val="136196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3" name="Footer Placeholder 2"/>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
        <p:nvSpPr>
          <p:cNvPr id="5" name="TextBox 4"/>
          <p:cNvSpPr txBox="1"/>
          <p:nvPr userDrawn="1"/>
        </p:nvSpPr>
        <p:spPr>
          <a:xfrm>
            <a:off x="6807200" y="842163"/>
            <a:ext cx="2336800" cy="3954757"/>
          </a:xfrm>
          <a:prstGeom prst="rect">
            <a:avLst/>
          </a:prstGeom>
          <a:noFill/>
        </p:spPr>
        <p:txBody>
          <a:bodyPr wrap="square" lIns="60789" tIns="30395" rIns="60789" bIns="30395" rtlCol="0">
            <a:spAutoFit/>
          </a:bodyPr>
          <a:lstStyle/>
          <a:p>
            <a:pPr algn="r" defTabSz="781568"/>
            <a:r>
              <a:rPr lang="en-US" sz="1100" dirty="0" smtClean="0">
                <a:solidFill>
                  <a:prstClr val="white">
                    <a:lumMod val="85000"/>
                  </a:prstClr>
                </a:solidFill>
                <a:latin typeface="Arial Narrow" panose="020B0606020202030204" pitchFamily="34" charset="0"/>
              </a:rPr>
              <a:t>Magnuson Stevens Fisheries Conservation and Management Act, Fishery Ecosystem Plans, Western Pacific Region, American Samoa, Guam, Wake, Commonwealth of Northern Mariana Islands, main Hawaiian islands, Northwest Hawaiian Islands, Pacific Remote Island Areas, Jarvis, Howland and Baker, Johnston, Deep 7 Bottomfish, Tuna and Tuna-like Species, Billfish, Coral Reef Ecosystem Management Unit Species, Crustacean, Precious Corals, Essential Fish Habitat, Habitat Area of Particular Concern, Critical Habitats, Protected Species, Biological Opinions, Communities, Socio-economic, Climate Change, Marine Spatial Planning, Aha </a:t>
            </a:r>
            <a:r>
              <a:rPr lang="en-US" sz="1100" dirty="0" err="1" smtClean="0">
                <a:solidFill>
                  <a:prstClr val="white">
                    <a:lumMod val="85000"/>
                  </a:prstClr>
                </a:solidFill>
                <a:latin typeface="Arial Narrow" panose="020B0606020202030204" pitchFamily="34" charset="0"/>
              </a:rPr>
              <a:t>Moku</a:t>
            </a:r>
            <a:r>
              <a:rPr lang="en-US" sz="1100" dirty="0" smtClean="0">
                <a:solidFill>
                  <a:prstClr val="white">
                    <a:lumMod val="85000"/>
                  </a:prstClr>
                </a:solidFill>
                <a:latin typeface="Arial Narrow" panose="020B0606020202030204" pitchFamily="34" charset="0"/>
              </a:rPr>
              <a:t>, Optimum Yield, Maximum Sustainable Yield, Annual Catch Limits, Bycatch, Accountability Measures, NEPA Analysis, Acceptable Biological Catches, Maximum Fishing Mortality Threshold, Minimum Stock Size Threshold, Status Determination Criteria, Aha Kiole</a:t>
            </a:r>
            <a:endParaRPr lang="en-US" sz="1100" dirty="0">
              <a:solidFill>
                <a:prstClr val="white">
                  <a:lumMod val="85000"/>
                </a:prstClr>
              </a:solidFill>
              <a:latin typeface="Arial Narrow" panose="020B0606020202030204" pitchFamily="34" charset="0"/>
            </a:endParaRPr>
          </a:p>
        </p:txBody>
      </p:sp>
      <p:pic>
        <p:nvPicPr>
          <p:cNvPr id="6" name="Picture 5"/>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7569200" y="35339"/>
            <a:ext cx="812800" cy="806824"/>
          </a:xfrm>
          <a:prstGeom prst="rect">
            <a:avLst/>
          </a:prstGeom>
        </p:spPr>
      </p:pic>
    </p:spTree>
    <p:extLst>
      <p:ext uri="{BB962C8B-B14F-4D97-AF65-F5344CB8AC3E}">
        <p14:creationId xmlns:p14="http://schemas.microsoft.com/office/powerpoint/2010/main" val="3584523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200"/>
            </a:lvl1pPr>
            <a:lvl2pPr marL="390784" indent="0">
              <a:buNone/>
              <a:defRPr sz="1000"/>
            </a:lvl2pPr>
            <a:lvl3pPr marL="781568" indent="0">
              <a:buNone/>
              <a:defRPr sz="900"/>
            </a:lvl3pPr>
            <a:lvl4pPr marL="1172352" indent="0">
              <a:buNone/>
              <a:defRPr sz="800"/>
            </a:lvl4pPr>
            <a:lvl5pPr marL="1563136" indent="0">
              <a:buNone/>
              <a:defRPr sz="800"/>
            </a:lvl5pPr>
            <a:lvl6pPr marL="1953920" indent="0">
              <a:buNone/>
              <a:defRPr sz="800"/>
            </a:lvl6pPr>
            <a:lvl7pPr marL="2344704" indent="0">
              <a:buNone/>
              <a:defRPr sz="800"/>
            </a:lvl7pPr>
            <a:lvl8pPr marL="2735488" indent="0">
              <a:buNone/>
              <a:defRPr sz="800"/>
            </a:lvl8pPr>
            <a:lvl9pPr marL="3126273"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6" name="Footer Placeholder 5"/>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Tree>
    <p:extLst>
      <p:ext uri="{BB962C8B-B14F-4D97-AF65-F5344CB8AC3E}">
        <p14:creationId xmlns:p14="http://schemas.microsoft.com/office/powerpoint/2010/main" val="287126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342578"/>
            <a:ext cx="5486400" cy="425053"/>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508000" y="201706"/>
            <a:ext cx="5486400" cy="3086100"/>
          </a:xfrm>
        </p:spPr>
        <p:txBody>
          <a:bodyPr/>
          <a:lstStyle>
            <a:lvl1pPr marL="0" indent="0">
              <a:buNone/>
              <a:defRPr sz="2700"/>
            </a:lvl1pPr>
            <a:lvl2pPr marL="390784" indent="0">
              <a:buNone/>
              <a:defRPr sz="2400"/>
            </a:lvl2pPr>
            <a:lvl3pPr marL="781568" indent="0">
              <a:buNone/>
              <a:defRPr sz="2100"/>
            </a:lvl3pPr>
            <a:lvl4pPr marL="1172352" indent="0">
              <a:buNone/>
              <a:defRPr sz="1700"/>
            </a:lvl4pPr>
            <a:lvl5pPr marL="1563136" indent="0">
              <a:buNone/>
              <a:defRPr sz="1700"/>
            </a:lvl5pPr>
            <a:lvl6pPr marL="1953920" indent="0">
              <a:buNone/>
              <a:defRPr sz="1700"/>
            </a:lvl6pPr>
            <a:lvl7pPr marL="2344704" indent="0">
              <a:buNone/>
              <a:defRPr sz="1700"/>
            </a:lvl7pPr>
            <a:lvl8pPr marL="2735488" indent="0">
              <a:buNone/>
              <a:defRPr sz="1700"/>
            </a:lvl8pPr>
            <a:lvl9pPr marL="3126273" indent="0">
              <a:buNone/>
              <a:defRPr sz="1700"/>
            </a:lvl9pPr>
          </a:lstStyle>
          <a:p>
            <a:endParaRPr lang="en-US"/>
          </a:p>
        </p:txBody>
      </p:sp>
      <p:sp>
        <p:nvSpPr>
          <p:cNvPr id="4" name="Text Placeholder 3"/>
          <p:cNvSpPr>
            <a:spLocks noGrp="1"/>
          </p:cNvSpPr>
          <p:nvPr>
            <p:ph type="body" sz="half" idx="2"/>
          </p:nvPr>
        </p:nvSpPr>
        <p:spPr>
          <a:xfrm>
            <a:off x="508000" y="3767631"/>
            <a:ext cx="5486400" cy="603647"/>
          </a:xfrm>
        </p:spPr>
        <p:txBody>
          <a:bodyPr/>
          <a:lstStyle>
            <a:lvl1pPr marL="0" indent="0">
              <a:buNone/>
              <a:defRPr sz="1200"/>
            </a:lvl1pPr>
            <a:lvl2pPr marL="390784" indent="0">
              <a:buNone/>
              <a:defRPr sz="1000"/>
            </a:lvl2pPr>
            <a:lvl3pPr marL="781568" indent="0">
              <a:buNone/>
              <a:defRPr sz="900"/>
            </a:lvl3pPr>
            <a:lvl4pPr marL="1172352" indent="0">
              <a:buNone/>
              <a:defRPr sz="800"/>
            </a:lvl4pPr>
            <a:lvl5pPr marL="1563136" indent="0">
              <a:buNone/>
              <a:defRPr sz="800"/>
            </a:lvl5pPr>
            <a:lvl6pPr marL="1953920" indent="0">
              <a:buNone/>
              <a:defRPr sz="800"/>
            </a:lvl6pPr>
            <a:lvl7pPr marL="2344704" indent="0">
              <a:buNone/>
              <a:defRPr sz="800"/>
            </a:lvl7pPr>
            <a:lvl8pPr marL="2735488" indent="0">
              <a:buNone/>
              <a:defRPr sz="800"/>
            </a:lvl8pPr>
            <a:lvl9pPr marL="3126273"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60789" tIns="30395" rIns="60789" bIns="30395"/>
          <a:lstStyle/>
          <a:p>
            <a:pPr defTabSz="781568"/>
            <a:endParaRPr lang="en-US" sz="1500">
              <a:solidFill>
                <a:prstClr val="black"/>
              </a:solidFill>
            </a:endParaRPr>
          </a:p>
        </p:txBody>
      </p:sp>
      <p:sp>
        <p:nvSpPr>
          <p:cNvPr id="6" name="Footer Placeholder 5"/>
          <p:cNvSpPr>
            <a:spLocks noGrp="1"/>
          </p:cNvSpPr>
          <p:nvPr>
            <p:ph type="ftr" sz="quarter" idx="11"/>
          </p:nvPr>
        </p:nvSpPr>
        <p:spPr>
          <a:xfrm>
            <a:off x="3124201" y="4767264"/>
            <a:ext cx="2895600" cy="273844"/>
          </a:xfrm>
          <a:prstGeom prst="rect">
            <a:avLst/>
          </a:prstGeom>
        </p:spPr>
        <p:txBody>
          <a:bodyPr lIns="60789" tIns="30395" rIns="60789" bIns="30395"/>
          <a:lstStyle/>
          <a:p>
            <a:pPr defTabSz="781568"/>
            <a:endParaRPr lang="en-US" sz="1500">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60789" tIns="30395" rIns="60789" bIns="30395"/>
          <a:lstStyle/>
          <a:p>
            <a:pPr defTabSz="781568"/>
            <a:fld id="{2FED311B-66B6-48B2-8F66-32E67B07ED56}" type="slidenum">
              <a:rPr lang="en-US" sz="1500" smtClean="0">
                <a:solidFill>
                  <a:prstClr val="black"/>
                </a:solidFill>
              </a:rPr>
              <a:pPr defTabSz="781568"/>
              <a:t>‹#›</a:t>
            </a:fld>
            <a:endParaRPr lang="en-US" sz="1500">
              <a:solidFill>
                <a:prstClr val="black"/>
              </a:solidFill>
            </a:endParaRPr>
          </a:p>
        </p:txBody>
      </p:sp>
      <p:sp>
        <p:nvSpPr>
          <p:cNvPr id="8" name="TextBox 7"/>
          <p:cNvSpPr txBox="1"/>
          <p:nvPr userDrawn="1"/>
        </p:nvSpPr>
        <p:spPr>
          <a:xfrm>
            <a:off x="6807200" y="842163"/>
            <a:ext cx="2336800" cy="3954757"/>
          </a:xfrm>
          <a:prstGeom prst="rect">
            <a:avLst/>
          </a:prstGeom>
          <a:noFill/>
        </p:spPr>
        <p:txBody>
          <a:bodyPr wrap="square" lIns="60789" tIns="30395" rIns="60789" bIns="30395" rtlCol="0">
            <a:spAutoFit/>
          </a:bodyPr>
          <a:lstStyle/>
          <a:p>
            <a:pPr algn="r" defTabSz="781568"/>
            <a:r>
              <a:rPr lang="en-US" sz="1100" dirty="0" smtClean="0">
                <a:solidFill>
                  <a:prstClr val="white">
                    <a:lumMod val="85000"/>
                  </a:prstClr>
                </a:solidFill>
                <a:latin typeface="Arial Narrow" panose="020B0606020202030204" pitchFamily="34" charset="0"/>
              </a:rPr>
              <a:t>Magnuson Stevens Fisheries Conservation and Management Act, Fishery Ecosystem Plans, Western Pacific Region, American Samoa, Guam, Wake, Commonwealth of Northern Mariana Islands, main Hawaiian islands, Northwest Hawaiian Islands, Pacific Remote Island Areas, Jarvis, Howland and Baker, Johnston, Deep 7 Bottomfish, Tuna and Tuna-like Species, Billfish, Coral Reef Ecosystem Management Unit Species, Crustacean, Precious Corals, Essential Fish Habitat, Habitat Area of Particular Concern, Critical Habitats, Protected Species, Biological Opinions, Communities, Socio-economic, Climate Change, Marine Spatial Planning, Aha </a:t>
            </a:r>
            <a:r>
              <a:rPr lang="en-US" sz="1100" dirty="0" err="1" smtClean="0">
                <a:solidFill>
                  <a:prstClr val="white">
                    <a:lumMod val="85000"/>
                  </a:prstClr>
                </a:solidFill>
                <a:latin typeface="Arial Narrow" panose="020B0606020202030204" pitchFamily="34" charset="0"/>
              </a:rPr>
              <a:t>Moku</a:t>
            </a:r>
            <a:r>
              <a:rPr lang="en-US" sz="1100" dirty="0" smtClean="0">
                <a:solidFill>
                  <a:prstClr val="white">
                    <a:lumMod val="85000"/>
                  </a:prstClr>
                </a:solidFill>
                <a:latin typeface="Arial Narrow" panose="020B0606020202030204" pitchFamily="34" charset="0"/>
              </a:rPr>
              <a:t>, Optimum Yield, Maximum Sustainable Yield, Annual Catch Limits, Bycatch, Accountability Measures, NEPA Analysis, Acceptable Biological Catches, Maximum Fishing Mortality Threshold, Minimum Stock Size Threshold, Status Determination Criteria, Aha Kiole</a:t>
            </a:r>
            <a:endParaRPr lang="en-US" sz="1100" dirty="0">
              <a:solidFill>
                <a:prstClr val="white">
                  <a:lumMod val="85000"/>
                </a:prstClr>
              </a:solidFill>
              <a:latin typeface="Arial Narrow" panose="020B0606020202030204" pitchFamily="34" charset="0"/>
            </a:endParaRPr>
          </a:p>
        </p:txBody>
      </p:sp>
      <p:pic>
        <p:nvPicPr>
          <p:cNvPr id="9" name="Picture 8"/>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7569200" y="35339"/>
            <a:ext cx="812800" cy="806824"/>
          </a:xfrm>
          <a:prstGeom prst="rect">
            <a:avLst/>
          </a:prstGeom>
        </p:spPr>
      </p:pic>
    </p:spTree>
    <p:extLst>
      <p:ext uri="{BB962C8B-B14F-4D97-AF65-F5344CB8AC3E}">
        <p14:creationId xmlns:p14="http://schemas.microsoft.com/office/powerpoint/2010/main" val="197072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6.wdp"/><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6.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 Id="rId22" Type="http://schemas.microsoft.com/office/2007/relationships/hdphoto" Target="../media/hdphoto5.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8157" tIns="39078" rIns="78157" bIns="390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2"/>
            <a:ext cx="8229600" cy="3186953"/>
          </a:xfrm>
          <a:prstGeom prst="rect">
            <a:avLst/>
          </a:prstGeom>
        </p:spPr>
        <p:txBody>
          <a:bodyPr vert="horz" lIns="78157" tIns="39078" rIns="78157" bIns="390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6" name="Group 15"/>
          <p:cNvGrpSpPr/>
          <p:nvPr/>
        </p:nvGrpSpPr>
        <p:grpSpPr>
          <a:xfrm>
            <a:off x="0" y="4487960"/>
            <a:ext cx="9142406" cy="665718"/>
            <a:chOff x="0" y="6781806"/>
            <a:chExt cx="13713609" cy="1005974"/>
          </a:xfrm>
        </p:grpSpPr>
        <p:pic>
          <p:nvPicPr>
            <p:cNvPr id="11" name="Picture 10"/>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artisticTexturizer/>
                      </a14:imgEffect>
                    </a14:imgLayer>
                  </a14:imgProps>
                </a:ext>
                <a:ext uri="{28A0092B-C50C-407E-A947-70E740481C1C}">
                  <a14:useLocalDpi xmlns:a14="http://schemas.microsoft.com/office/drawing/2010/main" val="0"/>
                </a:ext>
              </a:extLst>
            </a:blip>
            <a:srcRect t="38404"/>
            <a:stretch/>
          </p:blipFill>
          <p:spPr>
            <a:xfrm>
              <a:off x="6524552" y="6799427"/>
              <a:ext cx="2390848" cy="981573"/>
            </a:xfrm>
            <a:prstGeom prst="rect">
              <a:avLst/>
            </a:prstGeom>
          </p:spPr>
        </p:pic>
        <p:pic>
          <p:nvPicPr>
            <p:cNvPr id="1026" name="Picture 2"/>
            <p:cNvPicPr>
              <a:picLocks noChangeAspect="1" noChangeArrowheads="1"/>
            </p:cNvPicPr>
            <p:nvPr userDrawn="1"/>
          </p:nvPicPr>
          <p:blipFill rotWithShape="1">
            <a:blip r:embed="rId15" cstate="print">
              <a:extLst>
                <a:ext uri="{BEBA8EAE-BF5A-486C-A8C5-ECC9F3942E4B}">
                  <a14:imgProps xmlns:a14="http://schemas.microsoft.com/office/drawing/2010/main">
                    <a14:imgLayer r:embed="rId16">
                      <a14:imgEffect>
                        <a14:artisticTexturizer/>
                      </a14:imgEffect>
                    </a14:imgLayer>
                  </a14:imgProps>
                </a:ext>
                <a:ext uri="{28A0092B-C50C-407E-A947-70E740481C1C}">
                  <a14:useLocalDpi xmlns:a14="http://schemas.microsoft.com/office/drawing/2010/main" val="0"/>
                </a:ext>
              </a:extLst>
            </a:blip>
            <a:srcRect l="5849" t="6048" r="5379" b="5363"/>
            <a:stretch/>
          </p:blipFill>
          <p:spPr bwMode="auto">
            <a:xfrm>
              <a:off x="2667000" y="6799428"/>
              <a:ext cx="1213240" cy="97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userDrawn="1"/>
          </p:nvGrpSpPr>
          <p:grpSpPr>
            <a:xfrm>
              <a:off x="0" y="6781806"/>
              <a:ext cx="13713609" cy="1005974"/>
              <a:chOff x="0" y="5899924"/>
              <a:chExt cx="12435144" cy="977347"/>
            </a:xfrm>
          </p:grpSpPr>
          <p:grpSp>
            <p:nvGrpSpPr>
              <p:cNvPr id="9" name="Group 8"/>
              <p:cNvGrpSpPr/>
              <p:nvPr/>
            </p:nvGrpSpPr>
            <p:grpSpPr>
              <a:xfrm>
                <a:off x="1" y="5899924"/>
                <a:ext cx="12435141" cy="977347"/>
                <a:chOff x="1455041" y="157116"/>
                <a:chExt cx="10300433" cy="809569"/>
              </a:xfrm>
            </p:grpSpPr>
            <p:pic>
              <p:nvPicPr>
                <p:cNvPr id="12" name="Picture 11" descr="N:\outreach\Pictures 2014\American Samoa\Diving Photos from Marlowe S\Aunuu 02_06_07\New Folder\AS_Aunuu_Coral Reef_20070206_pic (25)_photocredit_Marlowe Sabater.jpg"/>
                <p:cNvPicPr/>
                <p:nvPr/>
              </p:nvPicPr>
              <p:blipFill rotWithShape="1">
                <a:blip r:embed="rId17" cstate="print">
                  <a:extLst>
                    <a:ext uri="{BEBA8EAE-BF5A-486C-A8C5-ECC9F3942E4B}">
                      <a14:imgProps xmlns:a14="http://schemas.microsoft.com/office/drawing/2010/main">
                        <a14:imgLayer r:embed="rId18">
                          <a14:imgEffect>
                            <a14:artisticTexturizer/>
                          </a14:imgEffect>
                          <a14:imgEffect>
                            <a14:colorTemperature colorTemp="4700"/>
                          </a14:imgEffect>
                        </a14:imgLayer>
                      </a14:imgProps>
                    </a:ext>
                    <a:ext uri="{28A0092B-C50C-407E-A947-70E740481C1C}">
                      <a14:useLocalDpi xmlns:a14="http://schemas.microsoft.com/office/drawing/2010/main" val="0"/>
                    </a:ext>
                  </a:extLst>
                </a:blip>
                <a:srcRect t="17692" b="29999"/>
                <a:stretch/>
              </p:blipFill>
              <p:spPr bwMode="auto">
                <a:xfrm>
                  <a:off x="1455041" y="164034"/>
                  <a:ext cx="2032000" cy="79719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3" name="Picture 12" descr="N:\outreach\Pictures 2014\American Samoa\Diving Photos from Marlowe S\Aunuu 02_06_07\New Folder\AS_Aunuu_Coral Reef_20070206_pic (26)_photocredit_Marlowe Sabater.jpg"/>
                <p:cNvPicPr/>
                <p:nvPr/>
              </p:nvPicPr>
              <p:blipFill rotWithShape="1">
                <a:blip r:embed="rId19" cstate="print">
                  <a:extLst>
                    <a:ext uri="{BEBA8EAE-BF5A-486C-A8C5-ECC9F3942E4B}">
                      <a14:imgProps xmlns:a14="http://schemas.microsoft.com/office/drawing/2010/main">
                        <a14:imgLayer r:embed="rId20">
                          <a14:imgEffect>
                            <a14:artisticTexturizer/>
                          </a14:imgEffect>
                          <a14:imgEffect>
                            <a14:saturation sat="400000"/>
                          </a14:imgEffect>
                        </a14:imgLayer>
                      </a14:imgProps>
                    </a:ext>
                    <a:ext uri="{28A0092B-C50C-407E-A947-70E740481C1C}">
                      <a14:useLocalDpi xmlns:a14="http://schemas.microsoft.com/office/drawing/2010/main" val="0"/>
                    </a:ext>
                  </a:extLst>
                </a:blip>
                <a:srcRect t="17509" b="43973"/>
                <a:stretch/>
              </p:blipFill>
              <p:spPr bwMode="auto">
                <a:xfrm>
                  <a:off x="8995947" y="157116"/>
                  <a:ext cx="2759527" cy="79719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4" name="Picture 13" descr="N:\outreach\Pictures 2014\American Samoa\Diving Photos from Marlowe S\Aunuu 02_06_07\New Folder\AS_Aunuu_Coral Reef_20070206_pic (88)_photocredit_Marlowe Sabater.jpg"/>
                <p:cNvPicPr/>
                <p:nvPr/>
              </p:nvPicPr>
              <p:blipFill rotWithShape="1">
                <a:blip r:embed="rId21" cstate="print">
                  <a:extLst>
                    <a:ext uri="{BEBA8EAE-BF5A-486C-A8C5-ECC9F3942E4B}">
                      <a14:imgProps xmlns:a14="http://schemas.microsoft.com/office/drawing/2010/main">
                        <a14:imgLayer r:embed="rId22">
                          <a14:imgEffect>
                            <a14:artisticTexturizer/>
                          </a14:imgEffect>
                        </a14:imgLayer>
                      </a14:imgProps>
                    </a:ext>
                    <a:ext uri="{28A0092B-C50C-407E-A947-70E740481C1C}">
                      <a14:useLocalDpi xmlns:a14="http://schemas.microsoft.com/office/drawing/2010/main" val="0"/>
                    </a:ext>
                  </a:extLst>
                </a:blip>
                <a:srcRect l="8433" t="5714" r="12069" b="56410"/>
                <a:stretch/>
              </p:blipFill>
              <p:spPr bwMode="auto">
                <a:xfrm>
                  <a:off x="4374006" y="158577"/>
                  <a:ext cx="2341880" cy="808108"/>
                </a:xfrm>
                <a:prstGeom prst="rect">
                  <a:avLst/>
                </a:prstGeom>
                <a:ln>
                  <a:noFill/>
                </a:ln>
                <a:effectLst/>
                <a:extLst>
                  <a:ext uri="{909E8E84-426E-40DD-AFC4-6F175D3DCCD1}">
                    <a14:hiddenFill xmlns:a14="http://schemas.microsoft.com/office/drawing/2010/main">
                      <a:solidFill>
                        <a:srgbClr val="FFFFFF"/>
                      </a:solidFill>
                    </a14:hiddenFill>
                  </a:ext>
                </a:extLst>
              </p:spPr>
            </p:pic>
          </p:grpSp>
          <p:cxnSp>
            <p:nvCxnSpPr>
              <p:cNvPr id="10" name="Straight Connector 9"/>
              <p:cNvCxnSpPr/>
              <p:nvPr/>
            </p:nvCxnSpPr>
            <p:spPr>
              <a:xfrm>
                <a:off x="0" y="5899924"/>
                <a:ext cx="12435144" cy="0"/>
              </a:xfrm>
              <a:prstGeom prst="line">
                <a:avLst/>
              </a:prstGeom>
              <a:ln w="38100">
                <a:solidFill>
                  <a:schemeClr val="tx1"/>
                </a:solidFill>
              </a:ln>
              <a:effectLst>
                <a:outerShdw blurRad="50800" dist="38100" dir="5400000" algn="t" rotWithShape="0">
                  <a:schemeClr val="accent2">
                    <a:lumMod val="75000"/>
                    <a:alpha val="60000"/>
                  </a:schemeClr>
                </a:outerShdw>
              </a:effectLst>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userDrawn="1"/>
          </p:nvPicPr>
          <p:blipFill rotWithShape="1">
            <a:blip r:embed="rId23" cstate="print">
              <a:extLst>
                <a:ext uri="{BEBA8EAE-BF5A-486C-A8C5-ECC9F3942E4B}">
                  <a14:imgProps xmlns:a14="http://schemas.microsoft.com/office/drawing/2010/main">
                    <a14:imgLayer r:embed="rId24">
                      <a14:imgEffect>
                        <a14:artisticTexturizer/>
                      </a14:imgEffect>
                    </a14:imgLayer>
                  </a14:imgProps>
                </a:ext>
                <a:ext uri="{28A0092B-C50C-407E-A947-70E740481C1C}">
                  <a14:useLocalDpi xmlns:a14="http://schemas.microsoft.com/office/drawing/2010/main" val="0"/>
                </a:ext>
              </a:extLst>
            </a:blip>
            <a:srcRect l="36321" b="26901"/>
            <a:stretch/>
          </p:blipFill>
          <p:spPr>
            <a:xfrm>
              <a:off x="8918304" y="6799428"/>
              <a:ext cx="1140096" cy="981572"/>
            </a:xfrm>
            <a:prstGeom prst="rect">
              <a:avLst/>
            </a:prstGeom>
          </p:spPr>
        </p:pic>
      </p:grpSp>
    </p:spTree>
    <p:extLst>
      <p:ext uri="{BB962C8B-B14F-4D97-AF65-F5344CB8AC3E}">
        <p14:creationId xmlns:p14="http://schemas.microsoft.com/office/powerpoint/2010/main" val="3695067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781568" rtl="0" eaLnBrk="1" latinLnBrk="0" hangingPunct="1">
        <a:spcBef>
          <a:spcPct val="0"/>
        </a:spcBef>
        <a:buNone/>
        <a:defRPr sz="3800" kern="1200">
          <a:solidFill>
            <a:schemeClr val="tx1"/>
          </a:solidFill>
          <a:latin typeface="+mj-lt"/>
          <a:ea typeface="+mj-ea"/>
          <a:cs typeface="+mj-cs"/>
        </a:defRPr>
      </a:lvl1pPr>
    </p:titleStyle>
    <p:bodyStyle>
      <a:lvl1pPr marL="293088" indent="-293088" algn="l" defTabSz="78156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5024" indent="-244240" algn="l" defTabSz="7815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6960" indent="-195392" algn="l" defTabSz="7815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67744" indent="-195392" algn="l" defTabSz="78156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8528" indent="-195392" algn="l" defTabSz="78156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9312" indent="-195392" algn="l" defTabSz="78156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40096" indent="-195392" algn="l" defTabSz="78156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30880" indent="-195392" algn="l" defTabSz="78156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21665" indent="-195392" algn="l" defTabSz="78156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81568" rtl="0" eaLnBrk="1" latinLnBrk="0" hangingPunct="1">
        <a:defRPr sz="1500" kern="1200">
          <a:solidFill>
            <a:schemeClr val="tx1"/>
          </a:solidFill>
          <a:latin typeface="+mn-lt"/>
          <a:ea typeface="+mn-ea"/>
          <a:cs typeface="+mn-cs"/>
        </a:defRPr>
      </a:lvl1pPr>
      <a:lvl2pPr marL="390784" algn="l" defTabSz="781568" rtl="0" eaLnBrk="1" latinLnBrk="0" hangingPunct="1">
        <a:defRPr sz="1500" kern="1200">
          <a:solidFill>
            <a:schemeClr val="tx1"/>
          </a:solidFill>
          <a:latin typeface="+mn-lt"/>
          <a:ea typeface="+mn-ea"/>
          <a:cs typeface="+mn-cs"/>
        </a:defRPr>
      </a:lvl2pPr>
      <a:lvl3pPr marL="781568" algn="l" defTabSz="781568" rtl="0" eaLnBrk="1" latinLnBrk="0" hangingPunct="1">
        <a:defRPr sz="1500" kern="1200">
          <a:solidFill>
            <a:schemeClr val="tx1"/>
          </a:solidFill>
          <a:latin typeface="+mn-lt"/>
          <a:ea typeface="+mn-ea"/>
          <a:cs typeface="+mn-cs"/>
        </a:defRPr>
      </a:lvl3pPr>
      <a:lvl4pPr marL="1172352" algn="l" defTabSz="781568" rtl="0" eaLnBrk="1" latinLnBrk="0" hangingPunct="1">
        <a:defRPr sz="1500" kern="1200">
          <a:solidFill>
            <a:schemeClr val="tx1"/>
          </a:solidFill>
          <a:latin typeface="+mn-lt"/>
          <a:ea typeface="+mn-ea"/>
          <a:cs typeface="+mn-cs"/>
        </a:defRPr>
      </a:lvl4pPr>
      <a:lvl5pPr marL="1563136" algn="l" defTabSz="781568" rtl="0" eaLnBrk="1" latinLnBrk="0" hangingPunct="1">
        <a:defRPr sz="1500" kern="1200">
          <a:solidFill>
            <a:schemeClr val="tx1"/>
          </a:solidFill>
          <a:latin typeface="+mn-lt"/>
          <a:ea typeface="+mn-ea"/>
          <a:cs typeface="+mn-cs"/>
        </a:defRPr>
      </a:lvl5pPr>
      <a:lvl6pPr marL="1953920" algn="l" defTabSz="781568" rtl="0" eaLnBrk="1" latinLnBrk="0" hangingPunct="1">
        <a:defRPr sz="1500" kern="1200">
          <a:solidFill>
            <a:schemeClr val="tx1"/>
          </a:solidFill>
          <a:latin typeface="+mn-lt"/>
          <a:ea typeface="+mn-ea"/>
          <a:cs typeface="+mn-cs"/>
        </a:defRPr>
      </a:lvl6pPr>
      <a:lvl7pPr marL="2344704" algn="l" defTabSz="781568" rtl="0" eaLnBrk="1" latinLnBrk="0" hangingPunct="1">
        <a:defRPr sz="1500" kern="1200">
          <a:solidFill>
            <a:schemeClr val="tx1"/>
          </a:solidFill>
          <a:latin typeface="+mn-lt"/>
          <a:ea typeface="+mn-ea"/>
          <a:cs typeface="+mn-cs"/>
        </a:defRPr>
      </a:lvl7pPr>
      <a:lvl8pPr marL="2735488" algn="l" defTabSz="781568" rtl="0" eaLnBrk="1" latinLnBrk="0" hangingPunct="1">
        <a:defRPr sz="1500" kern="1200">
          <a:solidFill>
            <a:schemeClr val="tx1"/>
          </a:solidFill>
          <a:latin typeface="+mn-lt"/>
          <a:ea typeface="+mn-ea"/>
          <a:cs typeface="+mn-cs"/>
        </a:defRPr>
      </a:lvl8pPr>
      <a:lvl9pPr marL="3126273" algn="l" defTabSz="781568"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ACEA6E2-9FC0-40AA-9DF2-FC9350DD416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19129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dn2.webdamdb.com/1280_DSn3wgv7iXpt.jpg?1507570765"/>
          <p:cNvPicPr>
            <a:picLocks noChangeAspect="1" noChangeArrowheads="1"/>
          </p:cNvPicPr>
          <p:nvPr/>
        </p:nvPicPr>
        <p:blipFill rotWithShape="1">
          <a:blip r:embed="rId3">
            <a:extLst>
              <a:ext uri="{28A0092B-C50C-407E-A947-70E740481C1C}">
                <a14:useLocalDpi xmlns:a14="http://schemas.microsoft.com/office/drawing/2010/main" val="0"/>
              </a:ext>
            </a:extLst>
          </a:blip>
          <a:srcRect t="15283"/>
          <a:stretch/>
        </p:blipFill>
        <p:spPr bwMode="auto">
          <a:xfrm>
            <a:off x="0" y="0"/>
            <a:ext cx="9144000" cy="51643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idx="4294967295"/>
          </p:nvPr>
        </p:nvSpPr>
        <p:spPr>
          <a:xfrm>
            <a:off x="2971800" y="133350"/>
            <a:ext cx="6019800" cy="2209800"/>
          </a:xfrm>
          <a:solidFill>
            <a:srgbClr val="013D73">
              <a:alpha val="55000"/>
            </a:srgbClr>
          </a:solidFill>
        </p:spPr>
        <p:txBody>
          <a:bodyPr anchor="ctr" anchorCtr="1">
            <a:noAutofit/>
          </a:bodyPr>
          <a:lstStyle/>
          <a:p>
            <a:r>
              <a:rPr lang="en-US" sz="2800" b="1" dirty="0">
                <a:solidFill>
                  <a:schemeClr val="bg1"/>
                </a:solidFill>
              </a:rPr>
              <a:t/>
            </a:r>
            <a:br>
              <a:rPr lang="en-US" sz="2800" b="1" dirty="0">
                <a:solidFill>
                  <a:schemeClr val="bg1"/>
                </a:solidFill>
              </a:rPr>
            </a:br>
            <a:r>
              <a:rPr lang="en-US" sz="3200" b="1" dirty="0" smtClean="0">
                <a:solidFill>
                  <a:schemeClr val="bg1"/>
                </a:solidFill>
              </a:rPr>
              <a:t>U.N. INTERGOVERNMENTAL </a:t>
            </a:r>
            <a:r>
              <a:rPr lang="en-US" sz="3200" b="1" dirty="0">
                <a:solidFill>
                  <a:schemeClr val="bg1"/>
                </a:solidFill>
              </a:rPr>
              <a:t>CONFERENCE ON MARINE </a:t>
            </a:r>
            <a:r>
              <a:rPr lang="en-US" sz="3200" b="1" i="1" dirty="0">
                <a:solidFill>
                  <a:schemeClr val="bg1"/>
                </a:solidFill>
              </a:rPr>
              <a:t>BIODIVERSITY OF AREAS BEYOND NATIONAL </a:t>
            </a:r>
            <a:r>
              <a:rPr lang="en-US" sz="3200" b="1" i="1" dirty="0" smtClean="0">
                <a:solidFill>
                  <a:schemeClr val="bg1"/>
                </a:solidFill>
              </a:rPr>
              <a:t>JURISDICTION</a:t>
            </a:r>
            <a:r>
              <a:rPr lang="en-US" sz="3200" b="1" dirty="0" smtClean="0">
                <a:solidFill>
                  <a:schemeClr val="bg1"/>
                </a:solidFill>
              </a:rPr>
              <a:t> (BBNJ)</a:t>
            </a:r>
            <a:r>
              <a:rPr lang="en-US" sz="2800" b="1" dirty="0" smtClean="0">
                <a:solidFill>
                  <a:schemeClr val="bg1"/>
                </a:solidFill>
              </a:rPr>
              <a:t/>
            </a:r>
            <a:br>
              <a:rPr lang="en-US" sz="2800" b="1" dirty="0" smtClean="0">
                <a:solidFill>
                  <a:schemeClr val="bg1"/>
                </a:solidFill>
              </a:rPr>
            </a:br>
            <a:endParaRPr lang="en-US" sz="2800" b="1" dirty="0">
              <a:solidFill>
                <a:schemeClr val="bg1"/>
              </a:solidFill>
            </a:endParaRPr>
          </a:p>
        </p:txBody>
      </p:sp>
      <p:sp>
        <p:nvSpPr>
          <p:cNvPr id="6" name="Subtitle 5"/>
          <p:cNvSpPr>
            <a:spLocks noGrp="1"/>
          </p:cNvSpPr>
          <p:nvPr>
            <p:ph type="subTitle" idx="4294967295"/>
          </p:nvPr>
        </p:nvSpPr>
        <p:spPr>
          <a:xfrm>
            <a:off x="5867400" y="3486150"/>
            <a:ext cx="3185160" cy="1524000"/>
          </a:xfrm>
          <a:solidFill>
            <a:srgbClr val="013D73">
              <a:alpha val="55000"/>
            </a:srgbClr>
          </a:solidFill>
        </p:spPr>
        <p:txBody>
          <a:bodyPr>
            <a:normAutofit fontScale="92500"/>
          </a:bodyPr>
          <a:lstStyle/>
          <a:p>
            <a:pPr marL="0" indent="0">
              <a:buNone/>
            </a:pPr>
            <a:r>
              <a:rPr lang="en-US" sz="2000" b="1" dirty="0" smtClean="0">
                <a:solidFill>
                  <a:schemeClr val="bg1"/>
                </a:solidFill>
              </a:rPr>
              <a:t>Western </a:t>
            </a:r>
            <a:r>
              <a:rPr lang="en-US" sz="2000" b="1" dirty="0">
                <a:solidFill>
                  <a:schemeClr val="bg1"/>
                </a:solidFill>
              </a:rPr>
              <a:t>Pacific Regional Fishery Management Council</a:t>
            </a:r>
          </a:p>
          <a:p>
            <a:pPr marL="0" indent="0">
              <a:buNone/>
            </a:pPr>
            <a:r>
              <a:rPr lang="en-US" sz="2000" dirty="0" smtClean="0">
                <a:solidFill>
                  <a:schemeClr val="bg1"/>
                </a:solidFill>
              </a:rPr>
              <a:t>1164 Bishop Street, Suite 1400</a:t>
            </a:r>
          </a:p>
          <a:p>
            <a:pPr marL="0" indent="0">
              <a:buNone/>
            </a:pPr>
            <a:r>
              <a:rPr lang="en-US" sz="2000" dirty="0" smtClean="0">
                <a:solidFill>
                  <a:schemeClr val="bg1"/>
                </a:solidFill>
              </a:rPr>
              <a:t>Honolulu, Hawaii </a:t>
            </a:r>
            <a:endParaRPr lang="en-US" sz="2000" dirty="0">
              <a:solidFill>
                <a:schemeClr val="bg1"/>
              </a:solidFill>
            </a:endParaRPr>
          </a:p>
        </p:txBody>
      </p:sp>
      <p:pic>
        <p:nvPicPr>
          <p:cNvPr id="1026" name="Picture 2" descr="https://upload.wikimedia.org/wikipedia/commons/thumb/e/ef/Flag_of_Hawaii.svg/1920px-Flag_of_Hawaii.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 y="3973830"/>
            <a:ext cx="14630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7/Flag_of_American_Samoa.svg/1920px-Flag_of_American_Samo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2560" y="3973830"/>
            <a:ext cx="14630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0/07/Flag_of_Guam.svg/1920px-Flag_of_Guam.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3590" y="3973830"/>
            <a:ext cx="136361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e/e0/Flag_of_the_Northern_Mariana_Islands.svg/1920px-Flag_of_the_Northern_Mariana_Islands.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1960" y="3973830"/>
            <a:ext cx="146304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3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3350"/>
            <a:ext cx="694113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5200" y="2800350"/>
            <a:ext cx="921327" cy="646331"/>
          </a:xfrm>
          <a:prstGeom prst="rect">
            <a:avLst/>
          </a:prstGeom>
          <a:noFill/>
        </p:spPr>
        <p:txBody>
          <a:bodyPr wrap="square" rtlCol="0">
            <a:spAutoFit/>
          </a:bodyPr>
          <a:lstStyle/>
          <a:p>
            <a:pPr defTabSz="914400"/>
            <a:r>
              <a:rPr lang="en-US" b="1" dirty="0" smtClean="0">
                <a:solidFill>
                  <a:srgbClr val="FF0000"/>
                </a:solidFill>
              </a:rPr>
              <a:t>Am Samoa</a:t>
            </a:r>
            <a:endParaRPr lang="en-US" b="1" dirty="0">
              <a:solidFill>
                <a:srgbClr val="FF0000"/>
              </a:solidFill>
            </a:endParaRPr>
          </a:p>
        </p:txBody>
      </p:sp>
      <p:sp>
        <p:nvSpPr>
          <p:cNvPr id="10" name="TextBox 9"/>
          <p:cNvSpPr txBox="1"/>
          <p:nvPr/>
        </p:nvSpPr>
        <p:spPr>
          <a:xfrm>
            <a:off x="4483223" y="361950"/>
            <a:ext cx="990600" cy="338554"/>
          </a:xfrm>
          <a:prstGeom prst="rect">
            <a:avLst/>
          </a:prstGeom>
          <a:noFill/>
        </p:spPr>
        <p:txBody>
          <a:bodyPr wrap="square" rtlCol="0">
            <a:spAutoFit/>
          </a:bodyPr>
          <a:lstStyle/>
          <a:p>
            <a:pPr defTabSz="914400"/>
            <a:r>
              <a:rPr lang="en-US" sz="1600" b="1" dirty="0" smtClean="0">
                <a:solidFill>
                  <a:srgbClr val="FF0000"/>
                </a:solidFill>
              </a:rPr>
              <a:t>Palmyra</a:t>
            </a:r>
            <a:endParaRPr lang="en-US" sz="1600" b="1" dirty="0">
              <a:solidFill>
                <a:srgbClr val="FF0000"/>
              </a:solidFill>
            </a:endParaRPr>
          </a:p>
        </p:txBody>
      </p:sp>
      <p:sp>
        <p:nvSpPr>
          <p:cNvPr id="11" name="TextBox 10"/>
          <p:cNvSpPr txBox="1"/>
          <p:nvPr/>
        </p:nvSpPr>
        <p:spPr>
          <a:xfrm>
            <a:off x="1981200" y="986879"/>
            <a:ext cx="1066800" cy="553998"/>
          </a:xfrm>
          <a:prstGeom prst="rect">
            <a:avLst/>
          </a:prstGeom>
          <a:noFill/>
        </p:spPr>
        <p:txBody>
          <a:bodyPr wrap="square" rtlCol="0">
            <a:spAutoFit/>
          </a:bodyPr>
          <a:lstStyle/>
          <a:p>
            <a:pPr defTabSz="914400"/>
            <a:r>
              <a:rPr lang="en-US" sz="1600" b="1" dirty="0">
                <a:solidFill>
                  <a:srgbClr val="FF0000"/>
                </a:solidFill>
              </a:rPr>
              <a:t> </a:t>
            </a:r>
            <a:r>
              <a:rPr lang="en-US" sz="1400" b="1" dirty="0" smtClean="0">
                <a:solidFill>
                  <a:srgbClr val="FF0000"/>
                </a:solidFill>
              </a:rPr>
              <a:t>Howland &amp; Baker</a:t>
            </a:r>
            <a:endParaRPr lang="en-US" sz="1400" b="1" dirty="0">
              <a:solidFill>
                <a:srgbClr val="FF0000"/>
              </a:solidFill>
            </a:endParaRPr>
          </a:p>
        </p:txBody>
      </p:sp>
      <p:sp>
        <p:nvSpPr>
          <p:cNvPr id="12" name="TextBox 11"/>
          <p:cNvSpPr txBox="1"/>
          <p:nvPr/>
        </p:nvSpPr>
        <p:spPr>
          <a:xfrm>
            <a:off x="4978523" y="1277481"/>
            <a:ext cx="838200" cy="338554"/>
          </a:xfrm>
          <a:prstGeom prst="rect">
            <a:avLst/>
          </a:prstGeom>
          <a:noFill/>
        </p:spPr>
        <p:txBody>
          <a:bodyPr wrap="square" rtlCol="0">
            <a:spAutoFit/>
          </a:bodyPr>
          <a:lstStyle/>
          <a:p>
            <a:pPr defTabSz="914400"/>
            <a:r>
              <a:rPr lang="en-US" sz="1600" b="1" dirty="0" smtClean="0">
                <a:solidFill>
                  <a:srgbClr val="FF0000"/>
                </a:solidFill>
              </a:rPr>
              <a:t>Jarvis</a:t>
            </a:r>
            <a:endParaRPr lang="en-US" sz="1600" b="1" dirty="0">
              <a:solidFill>
                <a:srgbClr val="FF0000"/>
              </a:solidFill>
            </a:endParaRPr>
          </a:p>
        </p:txBody>
      </p:sp>
      <p:sp>
        <p:nvSpPr>
          <p:cNvPr id="13" name="TextBox 12"/>
          <p:cNvSpPr txBox="1"/>
          <p:nvPr/>
        </p:nvSpPr>
        <p:spPr>
          <a:xfrm>
            <a:off x="1447803" y="4171950"/>
            <a:ext cx="4645631" cy="923330"/>
          </a:xfrm>
          <a:prstGeom prst="rect">
            <a:avLst/>
          </a:prstGeom>
          <a:noFill/>
        </p:spPr>
        <p:txBody>
          <a:bodyPr wrap="none" rtlCol="0">
            <a:spAutoFit/>
          </a:bodyPr>
          <a:lstStyle/>
          <a:p>
            <a:pPr defTabSz="914400"/>
            <a:r>
              <a:rPr lang="en-US" dirty="0" smtClean="0">
                <a:solidFill>
                  <a:prstClr val="black"/>
                </a:solidFill>
              </a:rPr>
              <a:t>6 months fishing effort May 1- October 30 2018</a:t>
            </a:r>
          </a:p>
          <a:p>
            <a:pPr defTabSz="914400"/>
            <a:r>
              <a:rPr lang="en-US" dirty="0" smtClean="0">
                <a:solidFill>
                  <a:prstClr val="black"/>
                </a:solidFill>
              </a:rPr>
              <a:t>All flags </a:t>
            </a:r>
          </a:p>
          <a:p>
            <a:pPr defTabSz="914400"/>
            <a:r>
              <a:rPr lang="en-US" dirty="0" smtClean="0">
                <a:solidFill>
                  <a:prstClr val="black"/>
                </a:solidFill>
              </a:rPr>
              <a:t>Source: Global Fishing Watch</a:t>
            </a:r>
            <a:endParaRPr lang="en-US" dirty="0">
              <a:solidFill>
                <a:prstClr val="black"/>
              </a:solidFill>
            </a:endParaRPr>
          </a:p>
        </p:txBody>
      </p:sp>
      <p:sp>
        <p:nvSpPr>
          <p:cNvPr id="2" name="Slide Number Placeholder 1"/>
          <p:cNvSpPr>
            <a:spLocks noGrp="1"/>
          </p:cNvSpPr>
          <p:nvPr>
            <p:ph type="sldNum" sz="quarter" idx="12"/>
          </p:nvPr>
        </p:nvSpPr>
        <p:spPr>
          <a:xfrm>
            <a:off x="7010400" y="11246"/>
            <a:ext cx="2133600" cy="273844"/>
          </a:xfrm>
        </p:spPr>
        <p:txBody>
          <a:bodyPr/>
          <a:lstStyle/>
          <a:p>
            <a:fld id="{4ACEA6E2-9FC0-40AA-9DF2-FC9350DD4160}" type="slidenum">
              <a:rPr lang="en-US" sz="1800" b="1" smtClean="0">
                <a:solidFill>
                  <a:srgbClr val="FF0000"/>
                </a:solidFill>
              </a:rPr>
              <a:pPr/>
              <a:t>10</a:t>
            </a:fld>
            <a:endParaRPr lang="en-US" sz="1800" b="1" dirty="0">
              <a:solidFill>
                <a:srgbClr val="FF0000"/>
              </a:solidFill>
            </a:endParaRPr>
          </a:p>
        </p:txBody>
      </p:sp>
    </p:spTree>
    <p:extLst>
      <p:ext uri="{BB962C8B-B14F-4D97-AF65-F5344CB8AC3E}">
        <p14:creationId xmlns:p14="http://schemas.microsoft.com/office/powerpoint/2010/main" val="86509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32"/>
            <a:ext cx="7315200" cy="857250"/>
          </a:xfrm>
        </p:spPr>
        <p:txBody>
          <a:bodyPr>
            <a:noAutofit/>
          </a:bodyPr>
          <a:lstStyle/>
          <a:p>
            <a:r>
              <a:rPr lang="en-US" sz="3600" b="1" dirty="0" smtClean="0">
                <a:solidFill>
                  <a:srgbClr val="015F85"/>
                </a:solidFill>
              </a:rPr>
              <a:t>Take-home Messages on BBNJ</a:t>
            </a:r>
            <a:endParaRPr lang="en-US" sz="3600" b="1" dirty="0">
              <a:solidFill>
                <a:srgbClr val="015F85"/>
              </a:solidFill>
            </a:endParaRPr>
          </a:p>
        </p:txBody>
      </p:sp>
      <p:sp>
        <p:nvSpPr>
          <p:cNvPr id="3" name="Content Placeholder 2"/>
          <p:cNvSpPr>
            <a:spLocks noGrp="1"/>
          </p:cNvSpPr>
          <p:nvPr>
            <p:ph idx="1"/>
          </p:nvPr>
        </p:nvSpPr>
        <p:spPr>
          <a:xfrm>
            <a:off x="153572" y="780388"/>
            <a:ext cx="8991600" cy="3657600"/>
          </a:xfrm>
          <a:solidFill>
            <a:schemeClr val="accent1"/>
          </a:solidFill>
        </p:spPr>
        <p:txBody>
          <a:bodyPr>
            <a:normAutofit fontScale="62500" lnSpcReduction="20000"/>
          </a:bodyPr>
          <a:lstStyle/>
          <a:p>
            <a:pPr marL="514350" indent="-514350">
              <a:buFont typeface="+mj-lt"/>
              <a:buAutoNum type="arabicParenR"/>
            </a:pPr>
            <a:r>
              <a:rPr lang="en-US" sz="2800" b="1" dirty="0">
                <a:solidFill>
                  <a:srgbClr val="015F85"/>
                </a:solidFill>
              </a:rPr>
              <a:t>Negotiations on the UN Convention on BBNJ </a:t>
            </a:r>
            <a:r>
              <a:rPr lang="en-US" sz="2800" b="1" dirty="0" smtClean="0">
                <a:solidFill>
                  <a:srgbClr val="015F85"/>
                </a:solidFill>
              </a:rPr>
              <a:t>are </a:t>
            </a:r>
            <a:r>
              <a:rPr lang="en-US" sz="2800" b="1" dirty="0">
                <a:solidFill>
                  <a:srgbClr val="015F85"/>
                </a:solidFill>
              </a:rPr>
              <a:t>happening </a:t>
            </a:r>
            <a:r>
              <a:rPr lang="en-US" sz="2800" b="1" dirty="0" smtClean="0">
                <a:solidFill>
                  <a:srgbClr val="015F85"/>
                </a:solidFill>
              </a:rPr>
              <a:t>now (discussed at COFI 33 and will be at COFI 34)</a:t>
            </a:r>
          </a:p>
          <a:p>
            <a:pPr marL="514350" indent="-514350">
              <a:buFont typeface="+mj-lt"/>
              <a:buAutoNum type="arabicParenR"/>
            </a:pPr>
            <a:endParaRPr lang="en-US" sz="2800" b="1" dirty="0" smtClean="0">
              <a:solidFill>
                <a:srgbClr val="015F85"/>
              </a:solidFill>
            </a:endParaRPr>
          </a:p>
          <a:p>
            <a:pPr marL="514350" indent="-514350">
              <a:buFont typeface="+mj-lt"/>
              <a:buAutoNum type="arabicParenR"/>
            </a:pPr>
            <a:r>
              <a:rPr lang="en-US" sz="2800" b="1" dirty="0" smtClean="0">
                <a:solidFill>
                  <a:srgbClr val="015F85"/>
                </a:solidFill>
              </a:rPr>
              <a:t>The </a:t>
            </a:r>
            <a:r>
              <a:rPr lang="en-US" sz="2800" b="1" dirty="0">
                <a:solidFill>
                  <a:srgbClr val="015F85"/>
                </a:solidFill>
              </a:rPr>
              <a:t>result could substantially change the management framework </a:t>
            </a:r>
            <a:r>
              <a:rPr lang="en-US" sz="2800" b="1" dirty="0" smtClean="0">
                <a:solidFill>
                  <a:srgbClr val="015F85"/>
                </a:solidFill>
              </a:rPr>
              <a:t>for HMS </a:t>
            </a:r>
            <a:r>
              <a:rPr lang="en-US" sz="2800" b="1" dirty="0">
                <a:solidFill>
                  <a:srgbClr val="015F85"/>
                </a:solidFill>
              </a:rPr>
              <a:t>fisheries and for fisheries operating on the high seas  </a:t>
            </a:r>
          </a:p>
          <a:p>
            <a:pPr marL="514350" indent="-514350">
              <a:buFont typeface="+mj-lt"/>
              <a:buAutoNum type="arabicParenR"/>
            </a:pPr>
            <a:endParaRPr lang="en-US" sz="2800" b="1" dirty="0">
              <a:solidFill>
                <a:srgbClr val="015F85"/>
              </a:solidFill>
            </a:endParaRPr>
          </a:p>
          <a:p>
            <a:pPr marL="514350" indent="-514350">
              <a:buFont typeface="+mj-lt"/>
              <a:buAutoNum type="arabicParenR"/>
            </a:pPr>
            <a:r>
              <a:rPr lang="en-US" sz="2800" b="1" dirty="0">
                <a:solidFill>
                  <a:srgbClr val="015F85"/>
                </a:solidFill>
              </a:rPr>
              <a:t>Significant concern for Council-managed fisheries that depend on access to high seas fishing </a:t>
            </a:r>
            <a:r>
              <a:rPr lang="en-US" sz="2800" b="1" dirty="0" smtClean="0">
                <a:solidFill>
                  <a:srgbClr val="015F85"/>
                </a:solidFill>
              </a:rPr>
              <a:t>grounds</a:t>
            </a:r>
          </a:p>
          <a:p>
            <a:pPr marL="856286" lvl="1" indent="-514350">
              <a:buFont typeface="Wingdings" panose="05000000000000000000" pitchFamily="2" charset="2"/>
              <a:buChar char="q"/>
            </a:pPr>
            <a:r>
              <a:rPr lang="en-US" sz="2200" b="1" i="1" u="sng" dirty="0">
                <a:solidFill>
                  <a:srgbClr val="015F85"/>
                </a:solidFill>
              </a:rPr>
              <a:t>The CCC should make recommendations regarding BBNJ and develop proactive positions pertaining to similar conventions, should they be introduced in the future.</a:t>
            </a:r>
          </a:p>
          <a:p>
            <a:pPr marL="856286" lvl="1" indent="-514350">
              <a:buFont typeface="Wingdings" panose="05000000000000000000" pitchFamily="2" charset="2"/>
              <a:buChar char="q"/>
            </a:pPr>
            <a:endParaRPr lang="en-US" sz="2200" b="1" i="1" u="sng" dirty="0">
              <a:solidFill>
                <a:srgbClr val="015F85"/>
              </a:solidFill>
            </a:endParaRPr>
          </a:p>
          <a:p>
            <a:pPr marL="856286" lvl="1" indent="-514350">
              <a:buFont typeface="Wingdings" panose="05000000000000000000" pitchFamily="2" charset="2"/>
              <a:buChar char="q"/>
            </a:pPr>
            <a:r>
              <a:rPr lang="en-US" sz="2200" b="1" i="1" u="sng" dirty="0">
                <a:solidFill>
                  <a:srgbClr val="015F85"/>
                </a:solidFill>
              </a:rPr>
              <a:t>The CCC should recommend US State Department to consult with FMCs on a regular basis during the negotiation of the new BBNJ convention</a:t>
            </a:r>
            <a:r>
              <a:rPr lang="en-US" sz="2200" b="1" i="1" u="sng" dirty="0" smtClean="0">
                <a:solidFill>
                  <a:srgbClr val="015F85"/>
                </a:solidFill>
              </a:rPr>
              <a:t>.</a:t>
            </a:r>
          </a:p>
          <a:p>
            <a:pPr marL="856286" lvl="1" indent="-514350">
              <a:buFont typeface="Wingdings" panose="05000000000000000000" pitchFamily="2" charset="2"/>
              <a:buChar char="q"/>
            </a:pPr>
            <a:endParaRPr lang="en-US" sz="2200" b="1" i="1" u="sng" dirty="0" smtClean="0">
              <a:solidFill>
                <a:srgbClr val="015F85"/>
              </a:solidFill>
            </a:endParaRPr>
          </a:p>
          <a:p>
            <a:pPr marL="856286" lvl="1" indent="-514350">
              <a:buFont typeface="Wingdings" panose="05000000000000000000" pitchFamily="2" charset="2"/>
              <a:buChar char="q"/>
            </a:pPr>
            <a:r>
              <a:rPr lang="en-US" sz="2200" b="1" i="1" u="sng" dirty="0" smtClean="0">
                <a:solidFill>
                  <a:srgbClr val="015F85"/>
                </a:solidFill>
              </a:rPr>
              <a:t>The </a:t>
            </a:r>
            <a:r>
              <a:rPr lang="en-US" sz="2200" b="1" i="1" u="sng" smtClean="0">
                <a:solidFill>
                  <a:srgbClr val="015F85"/>
                </a:solidFill>
              </a:rPr>
              <a:t>CCC should request </a:t>
            </a:r>
            <a:r>
              <a:rPr lang="en-US" sz="2200" b="1" i="1" u="sng" dirty="0">
                <a:solidFill>
                  <a:srgbClr val="015F85"/>
                </a:solidFill>
              </a:rPr>
              <a:t>the State Department (and </a:t>
            </a:r>
            <a:r>
              <a:rPr lang="en-US" sz="2200" b="1" i="1" u="sng" dirty="0" smtClean="0">
                <a:solidFill>
                  <a:srgbClr val="015F85"/>
                </a:solidFill>
              </a:rPr>
              <a:t>NMFS) to </a:t>
            </a:r>
            <a:r>
              <a:rPr lang="en-US" sz="2200" b="1" i="1" u="sng" dirty="0">
                <a:solidFill>
                  <a:srgbClr val="015F85"/>
                </a:solidFill>
              </a:rPr>
              <a:t>provide a briefing at the November </a:t>
            </a:r>
            <a:r>
              <a:rPr lang="en-US" sz="2200" b="1" i="1" u="sng" dirty="0" smtClean="0">
                <a:solidFill>
                  <a:srgbClr val="015F85"/>
                </a:solidFill>
              </a:rPr>
              <a:t>, 2019 CCC </a:t>
            </a:r>
            <a:r>
              <a:rPr lang="en-US" sz="2200" b="1" i="1" u="sng" dirty="0">
                <a:solidFill>
                  <a:srgbClr val="015F85"/>
                </a:solidFill>
              </a:rPr>
              <a:t>meeting on the reason for this initiative, the US position, </a:t>
            </a:r>
            <a:r>
              <a:rPr lang="en-US" sz="2200" b="1" i="1" u="sng" dirty="0" smtClean="0">
                <a:solidFill>
                  <a:srgbClr val="015F85"/>
                </a:solidFill>
              </a:rPr>
              <a:t> Convention timing</a:t>
            </a:r>
            <a:r>
              <a:rPr lang="en-US" sz="2200" b="1" i="1" u="sng" dirty="0">
                <a:solidFill>
                  <a:srgbClr val="015F85"/>
                </a:solidFill>
              </a:rPr>
              <a:t>, etc. </a:t>
            </a:r>
          </a:p>
          <a:p>
            <a:pPr marL="514350" indent="-514350">
              <a:buFont typeface="+mj-lt"/>
              <a:buAutoNum type="arabicParenR"/>
            </a:pPr>
            <a:endParaRPr lang="en-US" b="1" dirty="0" smtClean="0">
              <a:solidFill>
                <a:srgbClr val="015F85"/>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4437988"/>
            <a:ext cx="9147544" cy="73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992039" y="0"/>
            <a:ext cx="2133600" cy="273844"/>
          </a:xfrm>
        </p:spPr>
        <p:txBody>
          <a:bodyPr/>
          <a:lstStyle/>
          <a:p>
            <a:pPr algn="r" defTabSz="781568"/>
            <a:fld id="{2FED311B-66B6-48B2-8F66-32E67B07ED56}" type="slidenum">
              <a:rPr lang="en-US" b="1" smtClean="0">
                <a:solidFill>
                  <a:srgbClr val="FF0000"/>
                </a:solidFill>
              </a:rPr>
              <a:pPr algn="r" defTabSz="781568"/>
              <a:t>11</a:t>
            </a:fld>
            <a:endParaRPr lang="en-US" b="1" dirty="0">
              <a:solidFill>
                <a:srgbClr val="FF0000"/>
              </a:solidFill>
            </a:endParaRPr>
          </a:p>
        </p:txBody>
      </p:sp>
    </p:spTree>
    <p:extLst>
      <p:ext uri="{BB962C8B-B14F-4D97-AF65-F5344CB8AC3E}">
        <p14:creationId xmlns:p14="http://schemas.microsoft.com/office/powerpoint/2010/main" val="4265470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32"/>
            <a:ext cx="7315200" cy="857250"/>
          </a:xfrm>
        </p:spPr>
        <p:txBody>
          <a:bodyPr>
            <a:noAutofit/>
          </a:bodyPr>
          <a:lstStyle/>
          <a:p>
            <a:r>
              <a:rPr lang="en-US" sz="3600" b="1" dirty="0" smtClean="0">
                <a:solidFill>
                  <a:srgbClr val="015F85"/>
                </a:solidFill>
              </a:rPr>
              <a:t>Background and Mandate</a:t>
            </a:r>
            <a:endParaRPr lang="en-US" sz="3600" b="1" dirty="0">
              <a:solidFill>
                <a:srgbClr val="015F85"/>
              </a:solidFill>
            </a:endParaRPr>
          </a:p>
        </p:txBody>
      </p:sp>
      <p:sp>
        <p:nvSpPr>
          <p:cNvPr id="3" name="Content Placeholder 2"/>
          <p:cNvSpPr>
            <a:spLocks noGrp="1"/>
          </p:cNvSpPr>
          <p:nvPr>
            <p:ph idx="1"/>
          </p:nvPr>
        </p:nvSpPr>
        <p:spPr>
          <a:xfrm>
            <a:off x="76200" y="742949"/>
            <a:ext cx="8991600" cy="3810001"/>
          </a:xfrm>
          <a:solidFill>
            <a:schemeClr val="accent1"/>
          </a:solidFill>
        </p:spPr>
        <p:txBody>
          <a:bodyPr>
            <a:normAutofit fontScale="85000" lnSpcReduction="10000"/>
          </a:bodyPr>
          <a:lstStyle/>
          <a:p>
            <a:pPr>
              <a:buFont typeface="Wingdings" panose="05000000000000000000" pitchFamily="2" charset="2"/>
              <a:buChar char="Ø"/>
            </a:pPr>
            <a:r>
              <a:rPr lang="en-US" b="1" dirty="0" smtClean="0">
                <a:solidFill>
                  <a:srgbClr val="015F85"/>
                </a:solidFill>
              </a:rPr>
              <a:t>2015: UN General Assembly agreed to develop an international legally binding instrument under the UN Convention on the Law of the Sea (UNCLOS)</a:t>
            </a:r>
          </a:p>
          <a:p>
            <a:pPr>
              <a:buFont typeface="Wingdings" panose="05000000000000000000" pitchFamily="2" charset="2"/>
              <a:buChar char="Ø"/>
            </a:pPr>
            <a:r>
              <a:rPr lang="en-US" b="1" dirty="0" smtClean="0">
                <a:solidFill>
                  <a:srgbClr val="015F85"/>
                </a:solidFill>
              </a:rPr>
              <a:t>Convention </a:t>
            </a:r>
            <a:r>
              <a:rPr lang="en-US" b="1" dirty="0">
                <a:solidFill>
                  <a:srgbClr val="015F85"/>
                </a:solidFill>
              </a:rPr>
              <a:t>on the Conservation and Sustainable Use of Marine </a:t>
            </a:r>
            <a:r>
              <a:rPr lang="en-US" b="1" dirty="0" smtClean="0">
                <a:solidFill>
                  <a:srgbClr val="015F85"/>
                </a:solidFill>
              </a:rPr>
              <a:t>Biodiversity of </a:t>
            </a:r>
            <a:r>
              <a:rPr lang="en-US" b="1" dirty="0">
                <a:solidFill>
                  <a:srgbClr val="015F85"/>
                </a:solidFill>
              </a:rPr>
              <a:t>Areas Beyond National </a:t>
            </a:r>
            <a:r>
              <a:rPr lang="en-US" b="1" dirty="0" smtClean="0">
                <a:solidFill>
                  <a:srgbClr val="015F85"/>
                </a:solidFill>
              </a:rPr>
              <a:t>Jurisdiction (BBNJ)</a:t>
            </a:r>
          </a:p>
          <a:p>
            <a:pPr>
              <a:buFont typeface="Wingdings" panose="05000000000000000000" pitchFamily="2" charset="2"/>
              <a:buChar char="Ø"/>
            </a:pPr>
            <a:r>
              <a:rPr lang="en-US" b="1" dirty="0" smtClean="0">
                <a:solidFill>
                  <a:srgbClr val="015F85"/>
                </a:solidFill>
              </a:rPr>
              <a:t>Four Major Themes:</a:t>
            </a:r>
          </a:p>
          <a:p>
            <a:pPr marL="514350" indent="-514350">
              <a:buFont typeface="+mj-lt"/>
              <a:buAutoNum type="arabicParenR"/>
            </a:pPr>
            <a:r>
              <a:rPr lang="en-US" sz="2800" dirty="0">
                <a:solidFill>
                  <a:srgbClr val="015F85"/>
                </a:solidFill>
              </a:rPr>
              <a:t>Marine Genetic </a:t>
            </a:r>
            <a:r>
              <a:rPr lang="en-US" sz="2800" dirty="0" smtClean="0">
                <a:solidFill>
                  <a:srgbClr val="015F85"/>
                </a:solidFill>
              </a:rPr>
              <a:t>Resources</a:t>
            </a:r>
            <a:endParaRPr lang="en-US" sz="2800" dirty="0">
              <a:solidFill>
                <a:srgbClr val="015F85"/>
              </a:solidFill>
            </a:endParaRPr>
          </a:p>
          <a:p>
            <a:pPr marL="514350" indent="-514350">
              <a:buFont typeface="+mj-lt"/>
              <a:buAutoNum type="arabicParenR"/>
            </a:pPr>
            <a:r>
              <a:rPr lang="en-US" sz="2800" b="1" u="sng" dirty="0">
                <a:solidFill>
                  <a:srgbClr val="015F85"/>
                </a:solidFill>
              </a:rPr>
              <a:t>Area-based Management Tools Including Marine Protected </a:t>
            </a:r>
            <a:r>
              <a:rPr lang="en-US" sz="2800" b="1" u="sng" dirty="0" smtClean="0">
                <a:solidFill>
                  <a:srgbClr val="015F85"/>
                </a:solidFill>
              </a:rPr>
              <a:t>Areas</a:t>
            </a:r>
            <a:endParaRPr lang="en-US" sz="2800" dirty="0">
              <a:solidFill>
                <a:srgbClr val="015F85"/>
              </a:solidFill>
            </a:endParaRPr>
          </a:p>
          <a:p>
            <a:pPr marL="514350" indent="-514350">
              <a:buFont typeface="+mj-lt"/>
              <a:buAutoNum type="arabicParenR"/>
            </a:pPr>
            <a:r>
              <a:rPr lang="en-US" sz="2800" dirty="0">
                <a:solidFill>
                  <a:srgbClr val="015F85"/>
                </a:solidFill>
              </a:rPr>
              <a:t>Environmental Impact </a:t>
            </a:r>
            <a:r>
              <a:rPr lang="en-US" sz="2800" dirty="0" smtClean="0">
                <a:solidFill>
                  <a:srgbClr val="015F85"/>
                </a:solidFill>
              </a:rPr>
              <a:t>Statements</a:t>
            </a:r>
            <a:endParaRPr lang="en-US" sz="2800" dirty="0">
              <a:solidFill>
                <a:srgbClr val="015F85"/>
              </a:solidFill>
            </a:endParaRPr>
          </a:p>
          <a:p>
            <a:pPr marL="514350" indent="-514350">
              <a:buFont typeface="+mj-lt"/>
              <a:buAutoNum type="arabicParenR"/>
            </a:pPr>
            <a:r>
              <a:rPr lang="en-US" sz="2800" dirty="0">
                <a:solidFill>
                  <a:srgbClr val="015F85"/>
                </a:solidFill>
              </a:rPr>
              <a:t>Capacity-building and the Transfer of Marine Technology </a:t>
            </a:r>
          </a:p>
          <a:p>
            <a:pPr lvl="1">
              <a:buFont typeface="Wingdings" panose="05000000000000000000" pitchFamily="2" charset="2"/>
              <a:buChar char="Ø"/>
            </a:pPr>
            <a:endParaRPr lang="en-US" b="1" dirty="0" smtClean="0">
              <a:solidFill>
                <a:srgbClr val="015F85"/>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4437988"/>
            <a:ext cx="9147544" cy="73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8839200" y="-14460"/>
            <a:ext cx="304800" cy="273844"/>
          </a:xfrm>
        </p:spPr>
        <p:txBody>
          <a:bodyPr/>
          <a:lstStyle/>
          <a:p>
            <a:pPr defTabSz="781568"/>
            <a:fld id="{2FED311B-66B6-48B2-8F66-32E67B07ED56}" type="slidenum">
              <a:rPr lang="en-US" b="1" smtClean="0">
                <a:solidFill>
                  <a:srgbClr val="FF0000"/>
                </a:solidFill>
              </a:rPr>
              <a:pPr defTabSz="781568"/>
              <a:t>2</a:t>
            </a:fld>
            <a:endParaRPr lang="en-US" b="1" dirty="0">
              <a:solidFill>
                <a:srgbClr val="FF0000"/>
              </a:solidFill>
            </a:endParaRPr>
          </a:p>
        </p:txBody>
      </p:sp>
    </p:spTree>
    <p:extLst>
      <p:ext uri="{BB962C8B-B14F-4D97-AF65-F5344CB8AC3E}">
        <p14:creationId xmlns:p14="http://schemas.microsoft.com/office/powerpoint/2010/main" val="610046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0"/>
            <a:ext cx="7696200" cy="501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7007646" y="0"/>
            <a:ext cx="2133600" cy="273844"/>
          </a:xfrm>
        </p:spPr>
        <p:txBody>
          <a:bodyPr/>
          <a:lstStyle/>
          <a:p>
            <a:fld id="{4ACEA6E2-9FC0-40AA-9DF2-FC9350DD4160}" type="slidenum">
              <a:rPr lang="en-US" sz="1800" b="1" smtClean="0">
                <a:solidFill>
                  <a:srgbClr val="FF0000"/>
                </a:solidFill>
              </a:rPr>
              <a:pPr/>
              <a:t>3</a:t>
            </a:fld>
            <a:endParaRPr lang="en-US" sz="1800" b="1" dirty="0">
              <a:solidFill>
                <a:srgbClr val="FF0000"/>
              </a:solidFill>
            </a:endParaRPr>
          </a:p>
        </p:txBody>
      </p:sp>
    </p:spTree>
    <p:extLst>
      <p:ext uri="{BB962C8B-B14F-4D97-AF65-F5344CB8AC3E}">
        <p14:creationId xmlns:p14="http://schemas.microsoft.com/office/powerpoint/2010/main" val="62681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2"/>
            <a:ext cx="8915400" cy="857250"/>
          </a:xfrm>
          <a:solidFill>
            <a:schemeClr val="accent1"/>
          </a:solidFill>
        </p:spPr>
        <p:txBody>
          <a:bodyPr>
            <a:noAutofit/>
          </a:bodyPr>
          <a:lstStyle/>
          <a:p>
            <a:r>
              <a:rPr lang="en-US" sz="3200" b="1" dirty="0" smtClean="0">
                <a:solidFill>
                  <a:srgbClr val="015F85"/>
                </a:solidFill>
              </a:rPr>
              <a:t>High Seas MPAs and BBNJ: </a:t>
            </a:r>
            <a:r>
              <a:rPr lang="en-US" sz="3200" b="1" i="1" u="sng" dirty="0" smtClean="0">
                <a:solidFill>
                  <a:srgbClr val="015F85"/>
                </a:solidFill>
              </a:rPr>
              <a:t>Bottom Line for FMCs</a:t>
            </a:r>
            <a:endParaRPr lang="en-US" sz="3200" b="1" i="1" u="sng" dirty="0">
              <a:solidFill>
                <a:srgbClr val="015F85"/>
              </a:solidFill>
            </a:endParaRPr>
          </a:p>
        </p:txBody>
      </p:sp>
      <p:sp>
        <p:nvSpPr>
          <p:cNvPr id="3" name="Content Placeholder 2"/>
          <p:cNvSpPr>
            <a:spLocks noGrp="1"/>
          </p:cNvSpPr>
          <p:nvPr>
            <p:ph idx="1"/>
          </p:nvPr>
        </p:nvSpPr>
        <p:spPr>
          <a:xfrm>
            <a:off x="0" y="742950"/>
            <a:ext cx="9220200" cy="3810000"/>
          </a:xfrm>
          <a:solidFill>
            <a:schemeClr val="accent1"/>
          </a:solidFill>
        </p:spPr>
        <p:txBody>
          <a:bodyPr>
            <a:noAutofit/>
          </a:bodyPr>
          <a:lstStyle/>
          <a:p>
            <a:pPr>
              <a:buFont typeface="Wingdings" panose="05000000000000000000" pitchFamily="2" charset="2"/>
              <a:buChar char="§"/>
            </a:pPr>
            <a:r>
              <a:rPr lang="en-US" sz="2000" b="1" u="sng" dirty="0" smtClean="0">
                <a:solidFill>
                  <a:srgbClr val="015F85"/>
                </a:solidFill>
              </a:rPr>
              <a:t>Pacific Council: </a:t>
            </a:r>
            <a:r>
              <a:rPr lang="en-US" sz="2000" b="1" dirty="0" smtClean="0">
                <a:solidFill>
                  <a:srgbClr val="015F85"/>
                </a:solidFill>
              </a:rPr>
              <a:t>has not discussed or taken a position on BBNJ – focus has been on RFMO activities on managed fisheries. PFMC  has HMS FEP which includes tunas (north </a:t>
            </a:r>
            <a:r>
              <a:rPr lang="en-US" sz="2000" b="1" dirty="0">
                <a:solidFill>
                  <a:srgbClr val="015F85"/>
                </a:solidFill>
              </a:rPr>
              <a:t>Pacific albacore, yellowfin, bigeye, skipjack, and </a:t>
            </a:r>
            <a:r>
              <a:rPr lang="en-US" sz="2000" b="1" dirty="0" err="1" smtClean="0">
                <a:solidFill>
                  <a:srgbClr val="015F85"/>
                </a:solidFill>
              </a:rPr>
              <a:t>bluefin</a:t>
            </a:r>
            <a:r>
              <a:rPr lang="en-US" sz="2000" b="1" dirty="0" smtClean="0">
                <a:solidFill>
                  <a:srgbClr val="015F85"/>
                </a:solidFill>
              </a:rPr>
              <a:t>), sharks, billfish/swordfish.</a:t>
            </a:r>
          </a:p>
          <a:p>
            <a:pPr>
              <a:buFont typeface="Wingdings" panose="05000000000000000000" pitchFamily="2" charset="2"/>
              <a:buChar char="§"/>
            </a:pPr>
            <a:r>
              <a:rPr lang="en-US" sz="2000" b="1" u="sng" dirty="0" smtClean="0">
                <a:solidFill>
                  <a:srgbClr val="015F85"/>
                </a:solidFill>
              </a:rPr>
              <a:t>Mid-Atlantic Council: </a:t>
            </a:r>
            <a:r>
              <a:rPr lang="en-US" sz="2000" b="1" dirty="0" smtClean="0">
                <a:solidFill>
                  <a:srgbClr val="015F85"/>
                </a:solidFill>
              </a:rPr>
              <a:t>has not discussed any positions on BBNJ, as most fisheries do not span further than 200 miles. MAFMC makes recommendations to NMFS HMS</a:t>
            </a:r>
          </a:p>
          <a:p>
            <a:pPr>
              <a:buFont typeface="Wingdings" panose="05000000000000000000" pitchFamily="2" charset="2"/>
              <a:buChar char="§"/>
            </a:pPr>
            <a:r>
              <a:rPr lang="en-US" sz="2000" b="1" u="sng" dirty="0" smtClean="0">
                <a:solidFill>
                  <a:srgbClr val="015F85"/>
                </a:solidFill>
              </a:rPr>
              <a:t>South Atlantic Council: </a:t>
            </a:r>
            <a:r>
              <a:rPr lang="en-US" sz="2000" b="1" dirty="0" smtClean="0">
                <a:solidFill>
                  <a:srgbClr val="015F85"/>
                </a:solidFill>
              </a:rPr>
              <a:t>“Not on the radar” and no policy/positions at this time… few fishermen participating in Council-managed fisheries beyond EEZ (dolphinfish/wahoo</a:t>
            </a:r>
            <a:r>
              <a:rPr lang="en-US" sz="2000" b="1" dirty="0">
                <a:solidFill>
                  <a:srgbClr val="015F85"/>
                </a:solidFill>
              </a:rPr>
              <a:t>, </a:t>
            </a:r>
            <a:r>
              <a:rPr lang="en-US" sz="2000" b="1" dirty="0" err="1" smtClean="0">
                <a:solidFill>
                  <a:srgbClr val="015F85"/>
                </a:solidFill>
              </a:rPr>
              <a:t>Sargassum</a:t>
            </a:r>
            <a:r>
              <a:rPr lang="en-US" sz="2000" b="1" dirty="0" smtClean="0">
                <a:solidFill>
                  <a:srgbClr val="015F85"/>
                </a:solidFill>
              </a:rPr>
              <a:t>). HMS fisheries managed by NMFS</a:t>
            </a:r>
            <a:endParaRPr lang="en-US" sz="2000" b="1" dirty="0">
              <a:solidFill>
                <a:srgbClr val="015F85"/>
              </a:solidFill>
            </a:endParaRPr>
          </a:p>
          <a:p>
            <a:pPr>
              <a:buFont typeface="Wingdings" panose="05000000000000000000" pitchFamily="2" charset="2"/>
              <a:buChar char="§"/>
            </a:pPr>
            <a:r>
              <a:rPr lang="en-US" sz="2000" b="1" u="sng" dirty="0" smtClean="0">
                <a:solidFill>
                  <a:srgbClr val="015F85"/>
                </a:solidFill>
              </a:rPr>
              <a:t>North Pacific Council:</a:t>
            </a:r>
            <a:r>
              <a:rPr lang="en-US" sz="2000" b="1" dirty="0" smtClean="0">
                <a:solidFill>
                  <a:srgbClr val="015F85"/>
                </a:solidFill>
              </a:rPr>
              <a:t> has not made positions/comments on BBNJ, ecosystems interests already developed. International focus is on Arctic FMP</a:t>
            </a:r>
            <a:endParaRPr lang="en-US" sz="2000" b="1" u="sng" dirty="0" smtClean="0">
              <a:solidFill>
                <a:srgbClr val="015F85"/>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 y="4437988"/>
            <a:ext cx="9147544" cy="73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8830937" y="7574"/>
            <a:ext cx="304800" cy="273844"/>
          </a:xfrm>
        </p:spPr>
        <p:txBody>
          <a:bodyPr/>
          <a:lstStyle/>
          <a:p>
            <a:pPr defTabSz="781568"/>
            <a:fld id="{2FED311B-66B6-48B2-8F66-32E67B07ED56}" type="slidenum">
              <a:rPr lang="en-US" b="1" smtClean="0">
                <a:solidFill>
                  <a:srgbClr val="FF0000"/>
                </a:solidFill>
              </a:rPr>
              <a:pPr defTabSz="781568"/>
              <a:t>4</a:t>
            </a:fld>
            <a:endParaRPr lang="en-US" b="1" dirty="0">
              <a:solidFill>
                <a:srgbClr val="FF0000"/>
              </a:solidFill>
            </a:endParaRPr>
          </a:p>
        </p:txBody>
      </p:sp>
    </p:spTree>
    <p:extLst>
      <p:ext uri="{BB962C8B-B14F-4D97-AF65-F5344CB8AC3E}">
        <p14:creationId xmlns:p14="http://schemas.microsoft.com/office/powerpoint/2010/main" val="202718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2"/>
            <a:ext cx="8915400" cy="444366"/>
          </a:xfrm>
          <a:solidFill>
            <a:schemeClr val="accent1"/>
          </a:solidFill>
        </p:spPr>
        <p:txBody>
          <a:bodyPr>
            <a:noAutofit/>
          </a:bodyPr>
          <a:lstStyle/>
          <a:p>
            <a:r>
              <a:rPr lang="en-US" sz="3200" b="1" dirty="0" smtClean="0">
                <a:solidFill>
                  <a:srgbClr val="015F85"/>
                </a:solidFill>
              </a:rPr>
              <a:t>High Seas MPAs and BBNJ: </a:t>
            </a:r>
            <a:r>
              <a:rPr lang="en-US" sz="3200" b="1" i="1" u="sng" dirty="0" smtClean="0">
                <a:solidFill>
                  <a:srgbClr val="015F85"/>
                </a:solidFill>
              </a:rPr>
              <a:t>Bottom Line for FMCs</a:t>
            </a:r>
            <a:endParaRPr lang="en-US" sz="3200" b="1" i="1" u="sng" dirty="0">
              <a:solidFill>
                <a:srgbClr val="015F85"/>
              </a:solidFill>
            </a:endParaRPr>
          </a:p>
        </p:txBody>
      </p:sp>
      <p:sp>
        <p:nvSpPr>
          <p:cNvPr id="6" name="TextBox 5"/>
          <p:cNvSpPr txBox="1"/>
          <p:nvPr/>
        </p:nvSpPr>
        <p:spPr>
          <a:xfrm>
            <a:off x="7239000" y="1200150"/>
            <a:ext cx="1752600" cy="2554545"/>
          </a:xfrm>
          <a:prstGeom prst="rect">
            <a:avLst/>
          </a:prstGeom>
          <a:noFill/>
        </p:spPr>
        <p:txBody>
          <a:bodyPr wrap="square" rtlCol="0">
            <a:spAutoFit/>
          </a:bodyPr>
          <a:lstStyle/>
          <a:p>
            <a:r>
              <a:rPr lang="en-US" sz="1600" dirty="0" smtClean="0"/>
              <a:t>“30 x 30” Initiative supported by Greenpeace and Oxford University academics promote and propose 30% high seas closures - outside most of the US EEZ</a:t>
            </a:r>
            <a:endParaRPr lang="en-US" sz="1600" dirty="0"/>
          </a:p>
        </p:txBody>
      </p:sp>
      <p:sp>
        <p:nvSpPr>
          <p:cNvPr id="3" name="Slide Number Placeholder 2"/>
          <p:cNvSpPr>
            <a:spLocks noGrp="1"/>
          </p:cNvSpPr>
          <p:nvPr>
            <p:ph type="sldNum" sz="quarter" idx="12"/>
          </p:nvPr>
        </p:nvSpPr>
        <p:spPr>
          <a:xfrm>
            <a:off x="8839200" y="-9869"/>
            <a:ext cx="304800" cy="273844"/>
          </a:xfrm>
        </p:spPr>
        <p:txBody>
          <a:bodyPr/>
          <a:lstStyle/>
          <a:p>
            <a:pPr defTabSz="781568"/>
            <a:fld id="{2FED311B-66B6-48B2-8F66-32E67B07ED56}" type="slidenum">
              <a:rPr lang="en-US" b="1" smtClean="0">
                <a:solidFill>
                  <a:srgbClr val="FF0000"/>
                </a:solidFill>
              </a:rPr>
              <a:pPr defTabSz="781568"/>
              <a:t>5</a:t>
            </a:fld>
            <a:endParaRPr lang="en-US"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6098"/>
            <a:ext cx="6781800" cy="461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72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2"/>
            <a:ext cx="8915400" cy="857250"/>
          </a:xfrm>
          <a:solidFill>
            <a:schemeClr val="accent1"/>
          </a:solidFill>
        </p:spPr>
        <p:txBody>
          <a:bodyPr>
            <a:noAutofit/>
          </a:bodyPr>
          <a:lstStyle/>
          <a:p>
            <a:r>
              <a:rPr lang="en-US" sz="3200" b="1" dirty="0" smtClean="0">
                <a:solidFill>
                  <a:srgbClr val="015F85"/>
                </a:solidFill>
              </a:rPr>
              <a:t>High Seas MPAs and BBNJ: </a:t>
            </a:r>
            <a:r>
              <a:rPr lang="en-US" sz="3200" b="1" i="1" u="sng" dirty="0" smtClean="0">
                <a:solidFill>
                  <a:srgbClr val="015F85"/>
                </a:solidFill>
              </a:rPr>
              <a:t>Bottom Line for FMCs</a:t>
            </a:r>
            <a:endParaRPr lang="en-US" sz="3200" b="1" i="1" u="sng" dirty="0">
              <a:solidFill>
                <a:srgbClr val="015F85"/>
              </a:solidFill>
            </a:endParaRPr>
          </a:p>
        </p:txBody>
      </p:sp>
      <p:sp>
        <p:nvSpPr>
          <p:cNvPr id="3" name="Content Placeholder 2"/>
          <p:cNvSpPr>
            <a:spLocks noGrp="1"/>
          </p:cNvSpPr>
          <p:nvPr>
            <p:ph idx="1"/>
          </p:nvPr>
        </p:nvSpPr>
        <p:spPr>
          <a:xfrm>
            <a:off x="0" y="895350"/>
            <a:ext cx="9220200" cy="3695038"/>
          </a:xfrm>
          <a:solidFill>
            <a:schemeClr val="accent1"/>
          </a:solidFill>
        </p:spPr>
        <p:txBody>
          <a:bodyPr>
            <a:normAutofit fontScale="92500"/>
          </a:bodyPr>
          <a:lstStyle/>
          <a:p>
            <a:pPr>
              <a:buFont typeface="Wingdings" panose="05000000000000000000" pitchFamily="2" charset="2"/>
              <a:buChar char="§"/>
            </a:pPr>
            <a:r>
              <a:rPr lang="en-US" sz="2800" b="1" dirty="0" smtClean="0">
                <a:solidFill>
                  <a:srgbClr val="015F85"/>
                </a:solidFill>
              </a:rPr>
              <a:t>Echoed by NGOs </a:t>
            </a:r>
            <a:r>
              <a:rPr lang="en-US" sz="2800" b="1" i="1" dirty="0" smtClean="0">
                <a:solidFill>
                  <a:srgbClr val="015F85"/>
                </a:solidFill>
              </a:rPr>
              <a:t>(i.e. “30% high seas closed to fishing” goal </a:t>
            </a:r>
            <a:r>
              <a:rPr lang="en-US" sz="2800" b="1" dirty="0" smtClean="0">
                <a:solidFill>
                  <a:srgbClr val="015F85"/>
                </a:solidFill>
              </a:rPr>
              <a:t>per Greenpeace 30x30 Initiative) which disproportionately impacts US HMS/oceanic fisheries based on their criteria</a:t>
            </a:r>
            <a:endParaRPr lang="en-US" sz="2800" b="1" i="1" dirty="0" smtClean="0">
              <a:solidFill>
                <a:srgbClr val="015F85"/>
              </a:solidFill>
            </a:endParaRPr>
          </a:p>
          <a:p>
            <a:pPr>
              <a:buFont typeface="Wingdings" panose="05000000000000000000" pitchFamily="2" charset="2"/>
              <a:buChar char="§"/>
            </a:pPr>
            <a:r>
              <a:rPr lang="en-US" sz="2800" b="1" dirty="0" smtClean="0">
                <a:solidFill>
                  <a:srgbClr val="015F85"/>
                </a:solidFill>
              </a:rPr>
              <a:t>Impacts are most significant to WPRFMC but could have impacts on other FMCs with open ocean or HMS fisheries</a:t>
            </a:r>
          </a:p>
          <a:p>
            <a:pPr>
              <a:buFont typeface="Wingdings" panose="05000000000000000000" pitchFamily="2" charset="2"/>
              <a:buChar char="§"/>
            </a:pPr>
            <a:r>
              <a:rPr lang="en-US" sz="2800" b="1" dirty="0" smtClean="0">
                <a:solidFill>
                  <a:srgbClr val="015F85"/>
                </a:solidFill>
              </a:rPr>
              <a:t>WPRFMC has addressed BBNJ and developed guidelines for spatial management </a:t>
            </a:r>
          </a:p>
          <a:p>
            <a:pPr>
              <a:buFont typeface="Wingdings" panose="05000000000000000000" pitchFamily="2" charset="2"/>
              <a:buChar char="§"/>
            </a:pPr>
            <a:r>
              <a:rPr lang="en-US" sz="2800" b="1" dirty="0" smtClean="0">
                <a:solidFill>
                  <a:srgbClr val="015F85"/>
                </a:solidFill>
              </a:rPr>
              <a:t>US EEZ under WPRFMC purview already majority closed areas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 y="4437988"/>
            <a:ext cx="9147544" cy="73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7010400" y="0"/>
            <a:ext cx="2133600" cy="273844"/>
          </a:xfrm>
        </p:spPr>
        <p:txBody>
          <a:bodyPr/>
          <a:lstStyle/>
          <a:p>
            <a:pPr algn="r" defTabSz="781568"/>
            <a:fld id="{2FED311B-66B6-48B2-8F66-32E67B07ED56}" type="slidenum">
              <a:rPr lang="en-US" b="1" smtClean="0">
                <a:solidFill>
                  <a:srgbClr val="FF0000"/>
                </a:solidFill>
              </a:rPr>
              <a:pPr algn="r" defTabSz="781568"/>
              <a:t>6</a:t>
            </a:fld>
            <a:endParaRPr lang="en-US" b="1" dirty="0">
              <a:solidFill>
                <a:srgbClr val="FF0000"/>
              </a:solidFill>
            </a:endParaRPr>
          </a:p>
        </p:txBody>
      </p:sp>
    </p:spTree>
    <p:extLst>
      <p:ext uri="{BB962C8B-B14F-4D97-AF65-F5344CB8AC3E}">
        <p14:creationId xmlns:p14="http://schemas.microsoft.com/office/powerpoint/2010/main" val="311365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38" y="114300"/>
            <a:ext cx="766783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7010400" y="230"/>
            <a:ext cx="2133600" cy="273844"/>
          </a:xfrm>
        </p:spPr>
        <p:txBody>
          <a:bodyPr/>
          <a:lstStyle/>
          <a:p>
            <a:pPr algn="r" defTabSz="781568"/>
            <a:fld id="{2FED311B-66B6-48B2-8F66-32E67B07ED56}" type="slidenum">
              <a:rPr lang="en-US" sz="1800" b="1" smtClean="0">
                <a:solidFill>
                  <a:srgbClr val="FF0000"/>
                </a:solidFill>
              </a:rPr>
              <a:pPr algn="r" defTabSz="781568"/>
              <a:t>7</a:t>
            </a:fld>
            <a:endParaRPr lang="en-US" sz="1800" b="1" dirty="0">
              <a:solidFill>
                <a:srgbClr val="FF0000"/>
              </a:solidFill>
            </a:endParaRPr>
          </a:p>
        </p:txBody>
      </p:sp>
    </p:spTree>
    <p:extLst>
      <p:ext uri="{BB962C8B-B14F-4D97-AF65-F5344CB8AC3E}">
        <p14:creationId xmlns:p14="http://schemas.microsoft.com/office/powerpoint/2010/main" val="43225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59" y="133350"/>
            <a:ext cx="7561118" cy="370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5145" y="3931321"/>
            <a:ext cx="7504747" cy="1200329"/>
          </a:xfrm>
          <a:prstGeom prst="rect">
            <a:avLst/>
          </a:prstGeom>
          <a:noFill/>
        </p:spPr>
        <p:txBody>
          <a:bodyPr wrap="none" rtlCol="0">
            <a:spAutoFit/>
          </a:bodyPr>
          <a:lstStyle/>
          <a:p>
            <a:pPr defTabSz="914400"/>
            <a:r>
              <a:rPr lang="en-US" dirty="0" smtClean="0">
                <a:solidFill>
                  <a:prstClr val="black"/>
                </a:solidFill>
              </a:rPr>
              <a:t>3 months fishing effort by foreign vessels November 9 2019 – February 9 2019</a:t>
            </a:r>
          </a:p>
          <a:p>
            <a:pPr defTabSz="914400"/>
            <a:r>
              <a:rPr lang="en-US" dirty="0" smtClean="0">
                <a:solidFill>
                  <a:prstClr val="black"/>
                </a:solidFill>
              </a:rPr>
              <a:t>Flags: Japan, China, Korea, Chinese Taipei, and Vanuatu </a:t>
            </a:r>
          </a:p>
          <a:p>
            <a:pPr defTabSz="914400"/>
            <a:r>
              <a:rPr lang="en-US" dirty="0" smtClean="0">
                <a:solidFill>
                  <a:prstClr val="black"/>
                </a:solidFill>
              </a:rPr>
              <a:t>Vessels: predominately longline vessels targeting tuna and swordfish</a:t>
            </a:r>
          </a:p>
          <a:p>
            <a:pPr defTabSz="914400"/>
            <a:r>
              <a:rPr lang="en-US" dirty="0" smtClean="0">
                <a:solidFill>
                  <a:prstClr val="black"/>
                </a:solidFill>
              </a:rPr>
              <a:t>Source: Global Fishing Watch</a:t>
            </a:r>
            <a:endParaRPr lang="en-US" dirty="0">
              <a:solidFill>
                <a:prstClr val="black"/>
              </a:solidFill>
            </a:endParaRPr>
          </a:p>
        </p:txBody>
      </p:sp>
      <p:sp>
        <p:nvSpPr>
          <p:cNvPr id="6" name="TextBox 5"/>
          <p:cNvSpPr txBox="1"/>
          <p:nvPr/>
        </p:nvSpPr>
        <p:spPr>
          <a:xfrm>
            <a:off x="3758016" y="2147054"/>
            <a:ext cx="837602" cy="369332"/>
          </a:xfrm>
          <a:prstGeom prst="rect">
            <a:avLst/>
          </a:prstGeom>
          <a:noFill/>
        </p:spPr>
        <p:txBody>
          <a:bodyPr wrap="none" rtlCol="0">
            <a:spAutoFit/>
          </a:bodyPr>
          <a:lstStyle/>
          <a:p>
            <a:pPr defTabSz="914400"/>
            <a:r>
              <a:rPr lang="en-US" b="1" dirty="0" smtClean="0">
                <a:solidFill>
                  <a:srgbClr val="FF0000"/>
                </a:solidFill>
              </a:rPr>
              <a:t>Hawaii</a:t>
            </a:r>
            <a:endParaRPr lang="en-US" b="1" dirty="0">
              <a:solidFill>
                <a:srgbClr val="FF0000"/>
              </a:solidFill>
            </a:endParaRPr>
          </a:p>
        </p:txBody>
      </p:sp>
      <p:sp>
        <p:nvSpPr>
          <p:cNvPr id="7" name="TextBox 6"/>
          <p:cNvSpPr txBox="1"/>
          <p:nvPr/>
        </p:nvSpPr>
        <p:spPr>
          <a:xfrm>
            <a:off x="2895600" y="2948940"/>
            <a:ext cx="1045479" cy="646331"/>
          </a:xfrm>
          <a:prstGeom prst="rect">
            <a:avLst/>
          </a:prstGeom>
          <a:noFill/>
        </p:spPr>
        <p:txBody>
          <a:bodyPr wrap="none" rtlCol="0">
            <a:spAutoFit/>
          </a:bodyPr>
          <a:lstStyle/>
          <a:p>
            <a:pPr defTabSz="914400"/>
            <a:r>
              <a:rPr lang="en-US" b="1" dirty="0" smtClean="0">
                <a:solidFill>
                  <a:srgbClr val="FF0000"/>
                </a:solidFill>
              </a:rPr>
              <a:t>Johnston</a:t>
            </a:r>
          </a:p>
          <a:p>
            <a:pPr defTabSz="914400"/>
            <a:r>
              <a:rPr lang="en-US" b="1" dirty="0" smtClean="0">
                <a:solidFill>
                  <a:srgbClr val="FF0000"/>
                </a:solidFill>
              </a:rPr>
              <a:t>Atoll</a:t>
            </a:r>
            <a:endParaRPr lang="en-US" b="1" dirty="0">
              <a:solidFill>
                <a:srgbClr val="FF0000"/>
              </a:solidFill>
            </a:endParaRPr>
          </a:p>
        </p:txBody>
      </p:sp>
      <p:sp>
        <p:nvSpPr>
          <p:cNvPr id="8" name="Slide Number Placeholder 3"/>
          <p:cNvSpPr>
            <a:spLocks noGrp="1"/>
          </p:cNvSpPr>
          <p:nvPr>
            <p:ph type="sldNum" sz="quarter" idx="12"/>
          </p:nvPr>
        </p:nvSpPr>
        <p:spPr>
          <a:xfrm>
            <a:off x="7010400" y="11246"/>
            <a:ext cx="2133600" cy="273844"/>
          </a:xfrm>
        </p:spPr>
        <p:txBody>
          <a:bodyPr/>
          <a:lstStyle/>
          <a:p>
            <a:pPr algn="r" defTabSz="781568"/>
            <a:fld id="{2FED311B-66B6-48B2-8F66-32E67B07ED56}" type="slidenum">
              <a:rPr lang="en-US" sz="1800" b="1" smtClean="0">
                <a:solidFill>
                  <a:srgbClr val="FF0000"/>
                </a:solidFill>
              </a:rPr>
              <a:pPr algn="r" defTabSz="781568"/>
              <a:t>8</a:t>
            </a:fld>
            <a:endParaRPr lang="en-US" sz="1800" b="1" dirty="0">
              <a:solidFill>
                <a:srgbClr val="FF0000"/>
              </a:solidFill>
            </a:endParaRPr>
          </a:p>
        </p:txBody>
      </p:sp>
    </p:spTree>
    <p:extLst>
      <p:ext uri="{BB962C8B-B14F-4D97-AF65-F5344CB8AC3E}">
        <p14:creationId xmlns:p14="http://schemas.microsoft.com/office/powerpoint/2010/main" val="3209802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073" y="306568"/>
            <a:ext cx="8229600" cy="335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799" y="1241902"/>
            <a:ext cx="719877" cy="369332"/>
          </a:xfrm>
          <a:prstGeom prst="rect">
            <a:avLst/>
          </a:prstGeom>
          <a:noFill/>
        </p:spPr>
        <p:txBody>
          <a:bodyPr wrap="none" rtlCol="0">
            <a:spAutoFit/>
          </a:bodyPr>
          <a:lstStyle/>
          <a:p>
            <a:pPr defTabSz="914400"/>
            <a:r>
              <a:rPr lang="en-US" b="1" dirty="0" smtClean="0">
                <a:solidFill>
                  <a:srgbClr val="FF0000"/>
                </a:solidFill>
              </a:rPr>
              <a:t>Wake</a:t>
            </a:r>
            <a:endParaRPr lang="en-US" b="1" dirty="0">
              <a:solidFill>
                <a:srgbClr val="FF0000"/>
              </a:solidFill>
            </a:endParaRPr>
          </a:p>
        </p:txBody>
      </p:sp>
      <p:sp>
        <p:nvSpPr>
          <p:cNvPr id="6" name="TextBox 5"/>
          <p:cNvSpPr txBox="1"/>
          <p:nvPr/>
        </p:nvSpPr>
        <p:spPr>
          <a:xfrm>
            <a:off x="1371600" y="1126262"/>
            <a:ext cx="396006" cy="369332"/>
          </a:xfrm>
          <a:prstGeom prst="rect">
            <a:avLst/>
          </a:prstGeom>
          <a:noFill/>
        </p:spPr>
        <p:txBody>
          <a:bodyPr wrap="none" rtlCol="0">
            <a:spAutoFit/>
          </a:bodyPr>
          <a:lstStyle/>
          <a:p>
            <a:pPr defTabSz="914400"/>
            <a:r>
              <a:rPr lang="en-US" b="1" dirty="0" smtClean="0">
                <a:solidFill>
                  <a:srgbClr val="FF0000"/>
                </a:solidFill>
              </a:rPr>
              <a:t>JA</a:t>
            </a:r>
            <a:endParaRPr lang="en-US" b="1" dirty="0">
              <a:solidFill>
                <a:srgbClr val="FF0000"/>
              </a:solidFill>
            </a:endParaRPr>
          </a:p>
        </p:txBody>
      </p:sp>
      <p:sp>
        <p:nvSpPr>
          <p:cNvPr id="7" name="TextBox 6"/>
          <p:cNvSpPr txBox="1"/>
          <p:nvPr/>
        </p:nvSpPr>
        <p:spPr>
          <a:xfrm>
            <a:off x="6853037" y="2481650"/>
            <a:ext cx="577402" cy="369332"/>
          </a:xfrm>
          <a:prstGeom prst="rect">
            <a:avLst/>
          </a:prstGeom>
          <a:noFill/>
        </p:spPr>
        <p:txBody>
          <a:bodyPr wrap="none" rtlCol="0">
            <a:spAutoFit/>
          </a:bodyPr>
          <a:lstStyle/>
          <a:p>
            <a:pPr defTabSz="914400"/>
            <a:r>
              <a:rPr lang="en-US" b="1" dirty="0" smtClean="0">
                <a:solidFill>
                  <a:srgbClr val="FF0000"/>
                </a:solidFill>
              </a:rPr>
              <a:t>RMI</a:t>
            </a:r>
            <a:endParaRPr lang="en-US" b="1" dirty="0">
              <a:solidFill>
                <a:srgbClr val="FF0000"/>
              </a:solidFill>
            </a:endParaRPr>
          </a:p>
        </p:txBody>
      </p:sp>
      <p:sp>
        <p:nvSpPr>
          <p:cNvPr id="8" name="TextBox 7"/>
          <p:cNvSpPr txBox="1"/>
          <p:nvPr/>
        </p:nvSpPr>
        <p:spPr>
          <a:xfrm>
            <a:off x="3726873" y="3068736"/>
            <a:ext cx="762000" cy="369332"/>
          </a:xfrm>
          <a:prstGeom prst="rect">
            <a:avLst/>
          </a:prstGeom>
          <a:noFill/>
        </p:spPr>
        <p:txBody>
          <a:bodyPr wrap="square" rtlCol="0">
            <a:spAutoFit/>
          </a:bodyPr>
          <a:lstStyle/>
          <a:p>
            <a:pPr defTabSz="914400"/>
            <a:r>
              <a:rPr lang="en-US" b="1" dirty="0" smtClean="0">
                <a:solidFill>
                  <a:srgbClr val="FF0000"/>
                </a:solidFill>
              </a:rPr>
              <a:t>FSM</a:t>
            </a:r>
            <a:endParaRPr lang="en-US" b="1" dirty="0">
              <a:solidFill>
                <a:srgbClr val="FF0000"/>
              </a:solidFill>
            </a:endParaRPr>
          </a:p>
        </p:txBody>
      </p:sp>
      <p:sp>
        <p:nvSpPr>
          <p:cNvPr id="10" name="TextBox 9"/>
          <p:cNvSpPr txBox="1"/>
          <p:nvPr/>
        </p:nvSpPr>
        <p:spPr>
          <a:xfrm>
            <a:off x="4800600" y="514350"/>
            <a:ext cx="396006" cy="369332"/>
          </a:xfrm>
          <a:prstGeom prst="rect">
            <a:avLst/>
          </a:prstGeom>
          <a:noFill/>
        </p:spPr>
        <p:txBody>
          <a:bodyPr wrap="none" rtlCol="0">
            <a:spAutoFit/>
          </a:bodyPr>
          <a:lstStyle/>
          <a:p>
            <a:pPr defTabSz="914400"/>
            <a:r>
              <a:rPr lang="en-US" b="1" dirty="0" smtClean="0">
                <a:solidFill>
                  <a:srgbClr val="FF0000"/>
                </a:solidFill>
              </a:rPr>
              <a:t>JA</a:t>
            </a:r>
            <a:endParaRPr lang="en-US" b="1" dirty="0">
              <a:solidFill>
                <a:srgbClr val="FF0000"/>
              </a:solidFill>
            </a:endParaRPr>
          </a:p>
        </p:txBody>
      </p:sp>
      <p:sp>
        <p:nvSpPr>
          <p:cNvPr id="5" name="TextBox 4"/>
          <p:cNvSpPr txBox="1"/>
          <p:nvPr/>
        </p:nvSpPr>
        <p:spPr>
          <a:xfrm>
            <a:off x="622003" y="3666172"/>
            <a:ext cx="6971739" cy="1477328"/>
          </a:xfrm>
          <a:prstGeom prst="rect">
            <a:avLst/>
          </a:prstGeom>
          <a:noFill/>
        </p:spPr>
        <p:txBody>
          <a:bodyPr wrap="square" rtlCol="0">
            <a:spAutoFit/>
          </a:bodyPr>
          <a:lstStyle/>
          <a:p>
            <a:pPr defTabSz="914400"/>
            <a:r>
              <a:rPr lang="en-US" dirty="0" smtClean="0">
                <a:solidFill>
                  <a:prstClr val="black"/>
                </a:solidFill>
              </a:rPr>
              <a:t>6 months fishing effort Jan 1- June 30 2018</a:t>
            </a:r>
          </a:p>
          <a:p>
            <a:pPr defTabSz="914400"/>
            <a:r>
              <a:rPr lang="en-US" dirty="0" smtClean="0">
                <a:solidFill>
                  <a:prstClr val="black"/>
                </a:solidFill>
              </a:rPr>
              <a:t>All flags</a:t>
            </a:r>
          </a:p>
          <a:p>
            <a:pPr defTabSz="914400"/>
            <a:r>
              <a:rPr lang="en-US" dirty="0" smtClean="0">
                <a:solidFill>
                  <a:prstClr val="black"/>
                </a:solidFill>
              </a:rPr>
              <a:t>Vessels: Most effort east of CNMI EEZ is Japanese pole and line vessels; other vessels include longline and purse seine</a:t>
            </a:r>
          </a:p>
          <a:p>
            <a:pPr defTabSz="914400"/>
            <a:r>
              <a:rPr lang="en-US" dirty="0" smtClean="0">
                <a:solidFill>
                  <a:prstClr val="black"/>
                </a:solidFill>
              </a:rPr>
              <a:t>Source: Global Fishing Watch</a:t>
            </a:r>
            <a:endParaRPr lang="en-US" dirty="0">
              <a:solidFill>
                <a:prstClr val="black"/>
              </a:solidFill>
            </a:endParaRPr>
          </a:p>
        </p:txBody>
      </p:sp>
      <p:sp>
        <p:nvSpPr>
          <p:cNvPr id="11" name="TextBox 10"/>
          <p:cNvSpPr txBox="1"/>
          <p:nvPr/>
        </p:nvSpPr>
        <p:spPr>
          <a:xfrm>
            <a:off x="2743200" y="1614007"/>
            <a:ext cx="762000" cy="369332"/>
          </a:xfrm>
          <a:prstGeom prst="rect">
            <a:avLst/>
          </a:prstGeom>
          <a:noFill/>
        </p:spPr>
        <p:txBody>
          <a:bodyPr wrap="square" rtlCol="0">
            <a:spAutoFit/>
          </a:bodyPr>
          <a:lstStyle/>
          <a:p>
            <a:pPr defTabSz="914400"/>
            <a:r>
              <a:rPr lang="en-US" b="1" dirty="0" smtClean="0">
                <a:solidFill>
                  <a:srgbClr val="FF0000"/>
                </a:solidFill>
              </a:rPr>
              <a:t>CNMI</a:t>
            </a:r>
            <a:endParaRPr lang="en-US" b="1" dirty="0">
              <a:solidFill>
                <a:srgbClr val="FF0000"/>
              </a:solidFill>
            </a:endParaRPr>
          </a:p>
        </p:txBody>
      </p:sp>
      <p:sp>
        <p:nvSpPr>
          <p:cNvPr id="13" name="TextBox 12"/>
          <p:cNvSpPr txBox="1"/>
          <p:nvPr/>
        </p:nvSpPr>
        <p:spPr>
          <a:xfrm>
            <a:off x="2590800" y="2112318"/>
            <a:ext cx="762000" cy="369332"/>
          </a:xfrm>
          <a:prstGeom prst="rect">
            <a:avLst/>
          </a:prstGeom>
          <a:noFill/>
        </p:spPr>
        <p:txBody>
          <a:bodyPr wrap="square" rtlCol="0">
            <a:spAutoFit/>
          </a:bodyPr>
          <a:lstStyle/>
          <a:p>
            <a:pPr defTabSz="914400"/>
            <a:r>
              <a:rPr lang="en-US" b="1" dirty="0" smtClean="0">
                <a:solidFill>
                  <a:srgbClr val="FF0000"/>
                </a:solidFill>
              </a:rPr>
              <a:t>Guam</a:t>
            </a:r>
            <a:endParaRPr lang="en-US" b="1" dirty="0">
              <a:solidFill>
                <a:srgbClr val="FF0000"/>
              </a:solidFill>
            </a:endParaRPr>
          </a:p>
        </p:txBody>
      </p:sp>
      <p:sp>
        <p:nvSpPr>
          <p:cNvPr id="2" name="Slide Number Placeholder 1"/>
          <p:cNvSpPr>
            <a:spLocks noGrp="1"/>
          </p:cNvSpPr>
          <p:nvPr>
            <p:ph type="sldNum" sz="quarter" idx="12"/>
          </p:nvPr>
        </p:nvSpPr>
        <p:spPr>
          <a:xfrm>
            <a:off x="8839200" y="230"/>
            <a:ext cx="304800" cy="273844"/>
          </a:xfrm>
        </p:spPr>
        <p:txBody>
          <a:bodyPr/>
          <a:lstStyle/>
          <a:p>
            <a:fld id="{4ACEA6E2-9FC0-40AA-9DF2-FC9350DD4160}" type="slidenum">
              <a:rPr lang="en-US" sz="1800" b="1" smtClean="0">
                <a:solidFill>
                  <a:srgbClr val="FF0000"/>
                </a:solidFill>
              </a:rPr>
              <a:pPr/>
              <a:t>9</a:t>
            </a:fld>
            <a:endParaRPr lang="en-US" sz="1800" b="1" dirty="0">
              <a:solidFill>
                <a:srgbClr val="FF0000"/>
              </a:solidFill>
            </a:endParaRPr>
          </a:p>
        </p:txBody>
      </p:sp>
    </p:spTree>
    <p:extLst>
      <p:ext uri="{BB962C8B-B14F-4D97-AF65-F5344CB8AC3E}">
        <p14:creationId xmlns:p14="http://schemas.microsoft.com/office/powerpoint/2010/main" val="293822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6340</TotalTime>
  <Words>616</Words>
  <Application>Microsoft Office PowerPoint</Application>
  <PresentationFormat>On-screen Show (16:9)</PresentationFormat>
  <Paragraphs>72</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Office Theme</vt:lpstr>
      <vt:lpstr> U.N. INTERGOVERNMENTAL CONFERENCE ON MARINE BIODIVERSITY OF AREAS BEYOND NATIONAL JURISDICTION (BBNJ) </vt:lpstr>
      <vt:lpstr>Background and Mandate</vt:lpstr>
      <vt:lpstr>PowerPoint Presentation</vt:lpstr>
      <vt:lpstr>High Seas MPAs and BBNJ: Bottom Line for FMCs</vt:lpstr>
      <vt:lpstr>High Seas MPAs and BBNJ: Bottom Line for FMCs</vt:lpstr>
      <vt:lpstr>High Seas MPAs and BBNJ: Bottom Line for FMCs</vt:lpstr>
      <vt:lpstr>PowerPoint Presentation</vt:lpstr>
      <vt:lpstr>PowerPoint Presentation</vt:lpstr>
      <vt:lpstr>PowerPoint Presentation</vt:lpstr>
      <vt:lpstr>PowerPoint Presentation</vt:lpstr>
      <vt:lpstr>Take-home Messages on BBNJ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Fitchett</dc:creator>
  <cp:lastModifiedBy>Mark Mitsuyasu</cp:lastModifiedBy>
  <cp:revision>69</cp:revision>
  <cp:lastPrinted>2019-04-27T05:18:17Z</cp:lastPrinted>
  <dcterms:created xsi:type="dcterms:W3CDTF">2019-02-09T00:30:06Z</dcterms:created>
  <dcterms:modified xsi:type="dcterms:W3CDTF">2019-05-14T12:50:55Z</dcterms:modified>
</cp:coreProperties>
</file>