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  <p:sldId id="260" r:id="rId3"/>
    <p:sldId id="258" r:id="rId4"/>
    <p:sldId id="259" r:id="rId5"/>
    <p:sldId id="262" r:id="rId6"/>
    <p:sldId id="261" r:id="rId7"/>
    <p:sldId id="264" r:id="rId8"/>
    <p:sldId id="263" r:id="rId9"/>
    <p:sldId id="265" r:id="rId10"/>
    <p:sldId id="273" r:id="rId11"/>
    <p:sldId id="266" r:id="rId12"/>
    <p:sldId id="268" r:id="rId13"/>
    <p:sldId id="272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2"/>
    <p:restoredTop sz="94676"/>
  </p:normalViewPr>
  <p:slideViewPr>
    <p:cSldViewPr snapToGrid="0" snapToObjects="1">
      <p:cViewPr varScale="1">
        <p:scale>
          <a:sx n="114" d="100"/>
          <a:sy n="114" d="100"/>
        </p:scale>
        <p:origin x="4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8425-577B-6849-9029-8B5E5A614D7D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FC2F-31CD-3042-AB8F-42E00101AB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552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8425-577B-6849-9029-8B5E5A614D7D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FC2F-31CD-3042-AB8F-42E00101AB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82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8425-577B-6849-9029-8B5E5A614D7D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FC2F-31CD-3042-AB8F-42E00101AB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3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8425-577B-6849-9029-8B5E5A614D7D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FC2F-31CD-3042-AB8F-42E00101AB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114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8425-577B-6849-9029-8B5E5A614D7D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FC2F-31CD-3042-AB8F-42E00101AB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666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8425-577B-6849-9029-8B5E5A614D7D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FC2F-31CD-3042-AB8F-42E00101AB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101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8425-577B-6849-9029-8B5E5A614D7D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FC2F-31CD-3042-AB8F-42E00101AB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8425-577B-6849-9029-8B5E5A614D7D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FC2F-31CD-3042-AB8F-42E00101AB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7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8425-577B-6849-9029-8B5E5A614D7D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FC2F-31CD-3042-AB8F-42E00101AB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26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8425-577B-6849-9029-8B5E5A614D7D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FC2F-31CD-3042-AB8F-42E00101AB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7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8425-577B-6849-9029-8B5E5A614D7D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6FC2F-31CD-3042-AB8F-42E00101AB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3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28425-577B-6849-9029-8B5E5A614D7D}" type="datetimeFigureOut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6FC2F-31CD-3042-AB8F-42E00101AB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27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06" y="917856"/>
            <a:ext cx="7328182" cy="1954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3102" y="3673750"/>
            <a:ext cx="7948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b="1" dirty="0"/>
              <a:t>2019 Council Coordination Committee Meeting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763106" y="4458995"/>
            <a:ext cx="458084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Regional Councils &amp; NMFS Leadership Roster</a:t>
            </a:r>
            <a:endParaRPr lang="en-US" sz="2000" dirty="0"/>
          </a:p>
          <a:p>
            <a:pPr algn="ctr"/>
            <a:endParaRPr lang="en-US" dirty="0"/>
          </a:p>
          <a:p>
            <a:pPr algn="ctr"/>
            <a:r>
              <a:rPr lang="en-US" dirty="0"/>
              <a:t>May 14-16, 2019</a:t>
            </a:r>
          </a:p>
          <a:p>
            <a:pPr algn="ctr"/>
            <a:r>
              <a:rPr lang="en-US" dirty="0"/>
              <a:t>Charleston, South Carolina</a:t>
            </a:r>
          </a:p>
        </p:txBody>
      </p:sp>
    </p:spTree>
    <p:extLst>
      <p:ext uri="{BB962C8B-B14F-4D97-AF65-F5344CB8AC3E}">
        <p14:creationId xmlns:p14="http://schemas.microsoft.com/office/powerpoint/2010/main" val="1513871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92" y="133074"/>
            <a:ext cx="1887414" cy="1896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23822" y="6095033"/>
            <a:ext cx="300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Dean Sensui, Vice Chair</a:t>
            </a:r>
          </a:p>
          <a:p>
            <a:pPr algn="ctr"/>
            <a:r>
              <a:rPr lang="en-US" dirty="0"/>
              <a:t>Hawaii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107" y="6079629"/>
            <a:ext cx="28252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Michael Duenas, Vice Chair</a:t>
            </a:r>
          </a:p>
          <a:p>
            <a:pPr algn="ctr"/>
            <a:r>
              <a:rPr lang="en-US" sz="1600" dirty="0"/>
              <a:t>Guam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7298" y="6110423"/>
            <a:ext cx="35055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Christinna Lutu-Sanchez, Vice Chair</a:t>
            </a:r>
          </a:p>
          <a:p>
            <a:pPr algn="ctr"/>
            <a:r>
              <a:rPr lang="en-US" sz="1600" dirty="0"/>
              <a:t>America Samoa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0385" y="651382"/>
            <a:ext cx="4765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        Western Pacific</a:t>
            </a:r>
          </a:p>
          <a:p>
            <a:r>
              <a:rPr lang="en-US" sz="2800" b="1" dirty="0"/>
              <a:t>Fishery Management Council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F06156-BADA-4C5A-B87E-E91DDC9E9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247" y="2181911"/>
            <a:ext cx="3505505" cy="39131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0671B4-AA78-4949-9BCC-CCA990D54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189" y="2181911"/>
            <a:ext cx="3151299" cy="3926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D1A86E-A8F1-44CC-B316-2C0E48B9C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65" y="2209969"/>
            <a:ext cx="3311712" cy="39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36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3625" y="2790547"/>
            <a:ext cx="2866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 Chris Oliver</a:t>
            </a:r>
          </a:p>
          <a:p>
            <a:r>
              <a:rPr lang="en-US" sz="1200" dirty="0"/>
              <a:t>   Assistant Administrator for Fisheries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6826" y="2754120"/>
            <a:ext cx="3872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           Sam Rauch III</a:t>
            </a:r>
          </a:p>
          <a:p>
            <a:r>
              <a:rPr lang="en-US" sz="1200" dirty="0"/>
              <a:t>     Deputy Assistant Administrator for Regulatory Programs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505" y="323711"/>
            <a:ext cx="2027356" cy="24304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07541" y="2881690"/>
            <a:ext cx="4165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Dr. Francisco “Cisco” Werner</a:t>
            </a:r>
          </a:p>
          <a:p>
            <a:r>
              <a:rPr lang="en-US" sz="1200" dirty="0"/>
              <a:t>Director of Scientific Programs and Chief  Science Advisor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947" y="6089151"/>
            <a:ext cx="31913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   Dr. Paul Doremus</a:t>
            </a:r>
          </a:p>
          <a:p>
            <a:pPr algn="ctr"/>
            <a:r>
              <a:rPr lang="en-US" sz="1200" dirty="0"/>
              <a:t>Deputy Assistant Administrator for Operations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94679" y="6107164"/>
            <a:ext cx="3076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 Alan Risenhoover</a:t>
            </a:r>
          </a:p>
          <a:p>
            <a:r>
              <a:rPr lang="en-US" sz="1200" dirty="0"/>
              <a:t>       Director Office of Sustainable Fisheries</a:t>
            </a:r>
          </a:p>
        </p:txBody>
      </p:sp>
      <p:pic>
        <p:nvPicPr>
          <p:cNvPr id="1026" name="Picture 2" descr="Risenhoover.JPG">
            <a:extLst>
              <a:ext uri="{FF2B5EF4-FFF2-40B4-BE49-F238E27FC236}">
                <a16:creationId xmlns:a16="http://schemas.microsoft.com/office/drawing/2014/main" id="{1C334B3C-CDEA-4C3A-8591-1C1873E15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071" y="3669826"/>
            <a:ext cx="2352629" cy="235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m-rauch.jpg">
            <a:extLst>
              <a:ext uri="{FF2B5EF4-FFF2-40B4-BE49-F238E27FC236}">
                <a16:creationId xmlns:a16="http://schemas.microsoft.com/office/drawing/2014/main" id="{77CA2AB3-010B-4733-BFDC-A821D22A9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66" y="525047"/>
            <a:ext cx="1783258" cy="222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G_9104_edit.jpg">
            <a:extLst>
              <a:ext uri="{FF2B5EF4-FFF2-40B4-BE49-F238E27FC236}">
                <a16:creationId xmlns:a16="http://schemas.microsoft.com/office/drawing/2014/main" id="{BF347AB5-A470-499E-AA0F-194A68E07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29" y="643370"/>
            <a:ext cx="2038560" cy="209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902D7-4D96-45F6-8D75-7F9D8D09670B}"/>
              </a:ext>
            </a:extLst>
          </p:cNvPr>
          <p:cNvSpPr txBox="1"/>
          <p:nvPr/>
        </p:nvSpPr>
        <p:spPr>
          <a:xfrm>
            <a:off x="260225" y="191649"/>
            <a:ext cx="2032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NMFS Leadership</a:t>
            </a:r>
          </a:p>
        </p:txBody>
      </p:sp>
      <p:pic>
        <p:nvPicPr>
          <p:cNvPr id="3074" name="Picture 2" descr="paul_doremus_crop.jpg">
            <a:extLst>
              <a:ext uri="{FF2B5EF4-FFF2-40B4-BE49-F238E27FC236}">
                <a16:creationId xmlns:a16="http://schemas.microsoft.com/office/drawing/2014/main" id="{6054806D-8A43-4E6A-8142-D30A3BBBA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68" y="3646131"/>
            <a:ext cx="2176932" cy="235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C28F86-86E1-471F-860A-5EBCB88B7F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8361" y="3669825"/>
            <a:ext cx="2352629" cy="23526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E3231B-259D-4590-95E6-2BD34B9BFC5A}"/>
              </a:ext>
            </a:extLst>
          </p:cNvPr>
          <p:cNvSpPr txBox="1"/>
          <p:nvPr/>
        </p:nvSpPr>
        <p:spPr>
          <a:xfrm>
            <a:off x="8664286" y="6089151"/>
            <a:ext cx="2520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</a:t>
            </a:r>
            <a:r>
              <a:rPr lang="en-US" b="1" dirty="0"/>
              <a:t>Adam Issenberg</a:t>
            </a:r>
          </a:p>
          <a:p>
            <a:pPr algn="ctr"/>
            <a:r>
              <a:rPr lang="en-US" dirty="0"/>
              <a:t>NOAA GC</a:t>
            </a:r>
          </a:p>
        </p:txBody>
      </p:sp>
    </p:spTree>
    <p:extLst>
      <p:ext uri="{BB962C8B-B14F-4D97-AF65-F5344CB8AC3E}">
        <p14:creationId xmlns:p14="http://schemas.microsoft.com/office/powerpoint/2010/main" val="2122721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237" y="394479"/>
            <a:ext cx="2048817" cy="2144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t="7748" r="10863" b="10090"/>
          <a:stretch/>
        </p:blipFill>
        <p:spPr>
          <a:xfrm>
            <a:off x="914401" y="3329689"/>
            <a:ext cx="2177534" cy="2572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93736" y="2585201"/>
            <a:ext cx="17390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Mike Pentony</a:t>
            </a:r>
          </a:p>
          <a:p>
            <a:r>
              <a:rPr lang="en-US" sz="1200" dirty="0"/>
              <a:t>Greater Atlantic Region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9677" y="5993661"/>
            <a:ext cx="1973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Dr. James Balsiger</a:t>
            </a:r>
          </a:p>
          <a:p>
            <a:r>
              <a:rPr lang="en-US" sz="1200" dirty="0"/>
              <a:t>          Alaska Region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24714" y="5902113"/>
            <a:ext cx="18061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Michael Tosatto</a:t>
            </a:r>
          </a:p>
          <a:p>
            <a:r>
              <a:rPr lang="en-US" sz="1200" dirty="0"/>
              <a:t>  Pacific Islands Region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95921" y="2558447"/>
            <a:ext cx="1807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Dr. Roy Crabtree</a:t>
            </a:r>
          </a:p>
          <a:p>
            <a:r>
              <a:rPr lang="en-US" sz="1200" dirty="0"/>
              <a:t>       Southeast Region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42541" y="5993661"/>
            <a:ext cx="15212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Barry Thom</a:t>
            </a:r>
          </a:p>
          <a:p>
            <a:r>
              <a:rPr lang="en-US" sz="1200" dirty="0"/>
              <a:t>West Coast Region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03294E-6C97-4582-A59A-DD2C3606E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130" y="266547"/>
            <a:ext cx="1964364" cy="2369008"/>
          </a:xfrm>
          <a:prstGeom prst="rect">
            <a:avLst/>
          </a:prstGeom>
        </p:spPr>
      </p:pic>
      <p:pic>
        <p:nvPicPr>
          <p:cNvPr id="1026" name="Picture 2" descr="Jim Balsiger">
            <a:extLst>
              <a:ext uri="{FF2B5EF4-FFF2-40B4-BE49-F238E27FC236}">
                <a16:creationId xmlns:a16="http://schemas.microsoft.com/office/drawing/2014/main" id="{130D9CE0-B65A-4545-88AC-68591282F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647" y="3583460"/>
            <a:ext cx="2318654" cy="231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Mike Tosatto. ">
            <a:extLst>
              <a:ext uri="{FF2B5EF4-FFF2-40B4-BE49-F238E27FC236}">
                <a16:creationId xmlns:a16="http://schemas.microsoft.com/office/drawing/2014/main" id="{F5EB938A-70B8-468F-9337-5601F97AE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983" y="3324700"/>
            <a:ext cx="2174112" cy="257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Brian Fredieu">
            <a:extLst>
              <a:ext uri="{FF2B5EF4-FFF2-40B4-BE49-F238E27FC236}">
                <a16:creationId xmlns:a16="http://schemas.microsoft.com/office/drawing/2014/main" id="{A8931F2F-1994-43B6-A679-7D9856107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89" y="300434"/>
            <a:ext cx="2314263" cy="231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27294E-753E-414F-B06B-60F056D28A6A}"/>
              </a:ext>
            </a:extLst>
          </p:cNvPr>
          <p:cNvSpPr txBox="1"/>
          <p:nvPr/>
        </p:nvSpPr>
        <p:spPr>
          <a:xfrm>
            <a:off x="1070789" y="2602669"/>
            <a:ext cx="24654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Brian Fredieu</a:t>
            </a:r>
          </a:p>
          <a:p>
            <a:pPr algn="ctr"/>
            <a:r>
              <a:rPr lang="en-US" sz="1200" dirty="0"/>
              <a:t>Fishery Management Council Liaison</a:t>
            </a:r>
          </a:p>
        </p:txBody>
      </p:sp>
    </p:spTree>
    <p:extLst>
      <p:ext uri="{BB962C8B-B14F-4D97-AF65-F5344CB8AC3E}">
        <p14:creationId xmlns:p14="http://schemas.microsoft.com/office/powerpoint/2010/main" val="1829029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3915C6-4F44-4931-B138-20BB810F2E6B}"/>
              </a:ext>
            </a:extLst>
          </p:cNvPr>
          <p:cNvSpPr txBox="1"/>
          <p:nvPr/>
        </p:nvSpPr>
        <p:spPr>
          <a:xfrm>
            <a:off x="422031" y="160600"/>
            <a:ext cx="4039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SAFMC Administrative/Outreach</a:t>
            </a:r>
          </a:p>
          <a:p>
            <a:r>
              <a:rPr lang="en-US" sz="2000" b="1" dirty="0"/>
              <a:t>Council Staff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9BCBF4-C750-469F-9244-612A5E363E52}"/>
              </a:ext>
            </a:extLst>
          </p:cNvPr>
          <p:cNvSpPr txBox="1"/>
          <p:nvPr/>
        </p:nvSpPr>
        <p:spPr>
          <a:xfrm>
            <a:off x="4006966" y="5773518"/>
            <a:ext cx="17451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Cierra Graham</a:t>
            </a:r>
          </a:p>
          <a:p>
            <a:pPr algn="ctr"/>
            <a:r>
              <a:rPr lang="en-US" sz="1600" dirty="0"/>
              <a:t>Meetings &amp; Grants</a:t>
            </a:r>
          </a:p>
          <a:p>
            <a:pPr algn="ctr"/>
            <a:r>
              <a:rPr lang="en-US" sz="1600" dirty="0"/>
              <a:t>Coordinator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EBBBA6-368B-466F-8507-837EB64269E1}"/>
              </a:ext>
            </a:extLst>
          </p:cNvPr>
          <p:cNvSpPr txBox="1"/>
          <p:nvPr/>
        </p:nvSpPr>
        <p:spPr>
          <a:xfrm>
            <a:off x="9015276" y="3677282"/>
            <a:ext cx="18088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Cameron Rhodes</a:t>
            </a:r>
          </a:p>
          <a:p>
            <a:pPr algn="ctr"/>
            <a:r>
              <a:rPr lang="en-US" sz="1600" dirty="0"/>
              <a:t>Outreach Specialist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E13794-9E0E-4A1B-B57F-B36C10E16F38}"/>
              </a:ext>
            </a:extLst>
          </p:cNvPr>
          <p:cNvSpPr txBox="1"/>
          <p:nvPr/>
        </p:nvSpPr>
        <p:spPr>
          <a:xfrm>
            <a:off x="4929560" y="3561162"/>
            <a:ext cx="23328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Kim Iverson</a:t>
            </a:r>
          </a:p>
          <a:p>
            <a:pPr algn="ctr"/>
            <a:r>
              <a:rPr lang="en-US" sz="1600" dirty="0"/>
              <a:t>Public Information Officer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6B5100-7C84-48C0-A44C-E65A8A057910}"/>
              </a:ext>
            </a:extLst>
          </p:cNvPr>
          <p:cNvSpPr txBox="1"/>
          <p:nvPr/>
        </p:nvSpPr>
        <p:spPr>
          <a:xfrm>
            <a:off x="10288228" y="5486303"/>
            <a:ext cx="147091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Kelly Klasnick</a:t>
            </a:r>
          </a:p>
          <a:p>
            <a:pPr algn="ctr"/>
            <a:r>
              <a:rPr lang="en-US" sz="1600" dirty="0"/>
              <a:t>Administrative</a:t>
            </a:r>
          </a:p>
          <a:p>
            <a:pPr algn="ctr"/>
            <a:r>
              <a:rPr lang="en-US" sz="1600" dirty="0"/>
              <a:t> Officer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45BF72-DEE2-48E9-8007-AAD469558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37" y="901102"/>
            <a:ext cx="2391507" cy="2391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613C09-F328-4C4E-886D-21D3D67BB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260" y="4328176"/>
            <a:ext cx="3058207" cy="2293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C994E2-56F2-4353-9851-9D86F27E3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052" y="3584456"/>
            <a:ext cx="2815289" cy="2692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BF5944-C7D1-4742-8B97-64B969222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084" y="457208"/>
            <a:ext cx="2743200" cy="3127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CDCBC2-63CB-453E-83A6-785EA5ECE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330" y="223584"/>
            <a:ext cx="2590274" cy="34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38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88509" y="685222"/>
            <a:ext cx="4551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         South Atlantic</a:t>
            </a:r>
          </a:p>
          <a:p>
            <a:r>
              <a:rPr lang="en-US" sz="2800" b="1" dirty="0"/>
              <a:t>Fishery Management Council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6986" y="5526247"/>
            <a:ext cx="1928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   Gregg T. Waugh</a:t>
            </a:r>
          </a:p>
          <a:p>
            <a:pPr algn="ctr"/>
            <a:r>
              <a:rPr lang="en-US" dirty="0"/>
              <a:t>Executive Director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75" y="2541655"/>
            <a:ext cx="2402962" cy="28899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2200" y="5562298"/>
            <a:ext cx="29351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Jessica R. McCawley, Chair</a:t>
            </a:r>
          </a:p>
          <a:p>
            <a:pPr algn="ctr"/>
            <a:r>
              <a:rPr lang="en-US" sz="1600" dirty="0"/>
              <a:t>Florida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91297" y="5579986"/>
            <a:ext cx="2880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Mel Bell, Vice Chair</a:t>
            </a:r>
          </a:p>
          <a:p>
            <a:pPr algn="ctr"/>
            <a:r>
              <a:rPr lang="en-US" dirty="0"/>
              <a:t>South Carolina</a:t>
            </a:r>
          </a:p>
          <a:p>
            <a:pPr algn="ctr"/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50" y="313064"/>
            <a:ext cx="1965504" cy="1965504"/>
          </a:xfrm>
          <a:prstGeom prst="rect">
            <a:avLst/>
          </a:prstGeom>
        </p:spPr>
      </p:pic>
      <p:pic>
        <p:nvPicPr>
          <p:cNvPr id="1026" name="Picture 2" descr="http://safmc.net/wp-content/uploads/2016/06/McCawley-2.jpg">
            <a:extLst>
              <a:ext uri="{FF2B5EF4-FFF2-40B4-BE49-F238E27FC236}">
                <a16:creationId xmlns:a16="http://schemas.microsoft.com/office/drawing/2014/main" id="{2DF48ED0-A907-40FC-97F2-DDF161B60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2" y="2562330"/>
            <a:ext cx="2167473" cy="288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afmc.net/wp-content/uploads/2016/06/Bell-1.jpg">
            <a:extLst>
              <a:ext uri="{FF2B5EF4-FFF2-40B4-BE49-F238E27FC236}">
                <a16:creationId xmlns:a16="http://schemas.microsoft.com/office/drawing/2014/main" id="{5458F09B-B5C2-4F56-9AA3-68335431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54" y="2562330"/>
            <a:ext cx="2167474" cy="288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361007-A02D-4263-B24E-3289C0C83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742077" y="294371"/>
            <a:ext cx="2354973" cy="17662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8F46D9-1F60-44FB-BEAB-F781CFA7719A}"/>
              </a:ext>
            </a:extLst>
          </p:cNvPr>
          <p:cNvSpPr txBox="1"/>
          <p:nvPr/>
        </p:nvSpPr>
        <p:spPr>
          <a:xfrm>
            <a:off x="8464741" y="2322573"/>
            <a:ext cx="306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Dr. Brian Cheuvront</a:t>
            </a:r>
          </a:p>
          <a:p>
            <a:pPr algn="ctr"/>
            <a:r>
              <a:rPr lang="en-US" dirty="0"/>
              <a:t>Deputy Director Management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9F67CC-1F61-4EDC-AC86-D92FCC9ECF92}"/>
              </a:ext>
            </a:extLst>
          </p:cNvPr>
          <p:cNvSpPr txBox="1"/>
          <p:nvPr/>
        </p:nvSpPr>
        <p:spPr>
          <a:xfrm>
            <a:off x="10248559" y="3947493"/>
            <a:ext cx="2042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John Carmichael</a:t>
            </a:r>
          </a:p>
          <a:p>
            <a:pPr algn="ctr"/>
            <a:r>
              <a:rPr lang="en-US" dirty="0"/>
              <a:t>Deputy Director Science &amp; Statistics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5394A5-E68F-40C8-9BBB-D66A37F279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9745" y="2999614"/>
            <a:ext cx="192881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81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47" y="196626"/>
            <a:ext cx="6253996" cy="12703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934" y="583996"/>
            <a:ext cx="3334238" cy="3589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99" y="1511334"/>
            <a:ext cx="6749101" cy="4440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55228" y="4208302"/>
            <a:ext cx="196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Tom Nies</a:t>
            </a:r>
          </a:p>
          <a:p>
            <a:r>
              <a:rPr lang="en-US" dirty="0"/>
              <a:t>Executive Director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5212" y="6128299"/>
            <a:ext cx="28209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Dr. John Quinn, Chair (left)</a:t>
            </a:r>
          </a:p>
          <a:p>
            <a:r>
              <a:rPr lang="en-US" sz="1600" dirty="0"/>
              <a:t>            Massachusetts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56184" y="6128300"/>
            <a:ext cx="33996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Terry Stockwell, Vice Chair (right)</a:t>
            </a:r>
          </a:p>
          <a:p>
            <a:r>
              <a:rPr lang="en-US" sz="1600" dirty="0"/>
              <a:t>                           Maine</a:t>
            </a:r>
          </a:p>
        </p:txBody>
      </p:sp>
    </p:spTree>
    <p:extLst>
      <p:ext uri="{BB962C8B-B14F-4D97-AF65-F5344CB8AC3E}">
        <p14:creationId xmlns:p14="http://schemas.microsoft.com/office/powerpoint/2010/main" val="17803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9" y="99067"/>
            <a:ext cx="4715107" cy="2031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9" r="-3370"/>
          <a:stretch/>
        </p:blipFill>
        <p:spPr>
          <a:xfrm>
            <a:off x="8788136" y="553871"/>
            <a:ext cx="2899771" cy="35608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9" y="2279106"/>
            <a:ext cx="4024267" cy="3862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97" y="2290829"/>
            <a:ext cx="3030578" cy="38626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39474" y="4173352"/>
            <a:ext cx="199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Dr. Chris Moore</a:t>
            </a:r>
          </a:p>
          <a:p>
            <a:r>
              <a:rPr lang="en-US" dirty="0"/>
              <a:t>Executive Director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5323" y="6153480"/>
            <a:ext cx="1809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Mike Luisi, Chair</a:t>
            </a:r>
          </a:p>
          <a:p>
            <a:r>
              <a:rPr lang="en-US" sz="1600" dirty="0"/>
              <a:t>       Maryland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9082" y="6176926"/>
            <a:ext cx="27710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Warren Elliott, Vice Chair</a:t>
            </a:r>
          </a:p>
          <a:p>
            <a:r>
              <a:rPr lang="en-US" sz="1600" dirty="0"/>
              <a:t>             Pennsylvania</a:t>
            </a:r>
          </a:p>
        </p:txBody>
      </p:sp>
    </p:spTree>
    <p:extLst>
      <p:ext uri="{BB962C8B-B14F-4D97-AF65-F5344CB8AC3E}">
        <p14:creationId xmlns:p14="http://schemas.microsoft.com/office/powerpoint/2010/main" val="1759478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74831" y="755543"/>
            <a:ext cx="4862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        Gulf of Mexico</a:t>
            </a:r>
          </a:p>
          <a:p>
            <a:r>
              <a:rPr lang="en-US" sz="2800" b="1" dirty="0"/>
              <a:t>Fishery Management Council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4449" y="6078759"/>
            <a:ext cx="25716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Dr. Thomas Frazer, Chair</a:t>
            </a:r>
          </a:p>
          <a:p>
            <a:r>
              <a:rPr lang="en-US" sz="1600" dirty="0"/>
              <a:t>            Florida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4033" y="6102457"/>
            <a:ext cx="29791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Dale Diaz, Vice Chair</a:t>
            </a:r>
          </a:p>
          <a:p>
            <a:r>
              <a:rPr lang="en-US" sz="1600" dirty="0"/>
              <a:t>                  Mississippi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63" y="0"/>
            <a:ext cx="2555631" cy="25556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F05D81-4903-4767-95B2-522AE8188F74}"/>
              </a:ext>
            </a:extLst>
          </p:cNvPr>
          <p:cNvSpPr txBox="1"/>
          <p:nvPr/>
        </p:nvSpPr>
        <p:spPr>
          <a:xfrm>
            <a:off x="9009665" y="5197308"/>
            <a:ext cx="2007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Dr. Carrie Simmons</a:t>
            </a:r>
          </a:p>
          <a:p>
            <a:pPr algn="ctr"/>
            <a:r>
              <a:rPr lang="en-US" dirty="0"/>
              <a:t>Executive Director</a:t>
            </a:r>
          </a:p>
        </p:txBody>
      </p:sp>
      <p:pic>
        <p:nvPicPr>
          <p:cNvPr id="2050" name="Picture 2" descr="http://gulfcouncil.org/wp-content/uploads/Tom-Frazer-Bass-e1517578432715-126x150.jpeg">
            <a:extLst>
              <a:ext uri="{FF2B5EF4-FFF2-40B4-BE49-F238E27FC236}">
                <a16:creationId xmlns:a16="http://schemas.microsoft.com/office/drawing/2014/main" id="{3D7EECF8-0C67-45FE-B0F1-0BF8CCB1D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69" y="2527055"/>
            <a:ext cx="2912017" cy="346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az - Pic">
            <a:extLst>
              <a:ext uri="{FF2B5EF4-FFF2-40B4-BE49-F238E27FC236}">
                <a16:creationId xmlns:a16="http://schemas.microsoft.com/office/drawing/2014/main" id="{4C813647-5791-481F-865D-9CD0C5FF1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027" y="2528624"/>
            <a:ext cx="3465117" cy="346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gulfcouncil.org/wp-content/uploads/CarrieSimmons_Gag-151x300.jpg">
            <a:extLst>
              <a:ext uri="{FF2B5EF4-FFF2-40B4-BE49-F238E27FC236}">
                <a16:creationId xmlns:a16="http://schemas.microsoft.com/office/drawing/2014/main" id="{2F356D70-E4B1-47B8-8AFE-044C4C6A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244" y="737362"/>
            <a:ext cx="2085278" cy="42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350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78180" y="5982052"/>
            <a:ext cx="2107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Miguel A. Rolón</a:t>
            </a:r>
          </a:p>
          <a:p>
            <a:r>
              <a:rPr lang="en-US" dirty="0"/>
              <a:t>   Executive Director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27939" y="534376"/>
            <a:ext cx="4501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            Caribbean </a:t>
            </a:r>
          </a:p>
          <a:p>
            <a:r>
              <a:rPr lang="en-US" sz="2800" b="1" dirty="0"/>
              <a:t>Fishery Management Council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2726" y="5976212"/>
            <a:ext cx="21527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Marcos Hanke, Chair</a:t>
            </a:r>
          </a:p>
          <a:p>
            <a:r>
              <a:rPr lang="en-US" sz="1600" dirty="0"/>
              <a:t>         Puerto Rico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02369" y="5976003"/>
            <a:ext cx="33544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A. Louis Blanchard, Vice Chair</a:t>
            </a:r>
          </a:p>
          <a:p>
            <a:pPr algn="ctr"/>
            <a:r>
              <a:rPr lang="en-US" sz="1600" dirty="0"/>
              <a:t>United States Virgin Islands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1226" b="64265"/>
          <a:stretch/>
        </p:blipFill>
        <p:spPr>
          <a:xfrm>
            <a:off x="8519302" y="2096789"/>
            <a:ext cx="3024881" cy="3869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" b="48718"/>
          <a:stretch/>
        </p:blipFill>
        <p:spPr>
          <a:xfrm>
            <a:off x="1022726" y="2118241"/>
            <a:ext cx="2154537" cy="3856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" y="287428"/>
            <a:ext cx="1994778" cy="1631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3633D-7A81-4A7D-8EC7-3E1E3314D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679" y="2087481"/>
            <a:ext cx="3428181" cy="388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14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4" y="347706"/>
            <a:ext cx="2323458" cy="2084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08210" y="2971589"/>
            <a:ext cx="2889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       David Witherell</a:t>
            </a:r>
          </a:p>
          <a:p>
            <a:pPr algn="ctr"/>
            <a:r>
              <a:rPr lang="en-US" b="1" dirty="0"/>
              <a:t>        </a:t>
            </a:r>
            <a:r>
              <a:rPr lang="en-US" dirty="0"/>
              <a:t>Executive Director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3468" y="903217"/>
            <a:ext cx="4676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                  </a:t>
            </a:r>
            <a:r>
              <a:rPr lang="en-US" sz="2800" b="1" dirty="0"/>
              <a:t>North Pacific </a:t>
            </a:r>
          </a:p>
          <a:p>
            <a:r>
              <a:rPr lang="en-US" sz="2800" b="1" dirty="0"/>
              <a:t>Fishery Management Council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25463" y="5903904"/>
            <a:ext cx="22407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Simon Kinneen, Chair</a:t>
            </a:r>
          </a:p>
          <a:p>
            <a:pPr algn="ctr"/>
            <a:r>
              <a:rPr lang="en-US" sz="1600" dirty="0"/>
              <a:t>Alaska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36250" y="5903904"/>
            <a:ext cx="26997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Bill Tweit, Vice Chair</a:t>
            </a:r>
          </a:p>
          <a:p>
            <a:pPr algn="ctr"/>
            <a:r>
              <a:rPr lang="en-US" sz="1600" dirty="0"/>
              <a:t>Washington</a:t>
            </a:r>
          </a:p>
          <a:p>
            <a:pPr algn="ctr"/>
            <a:endParaRPr lang="en-US" sz="1600" dirty="0"/>
          </a:p>
        </p:txBody>
      </p:sp>
      <p:pic>
        <p:nvPicPr>
          <p:cNvPr id="3074" name="Picture 2" descr="David Witherell">
            <a:extLst>
              <a:ext uri="{FF2B5EF4-FFF2-40B4-BE49-F238E27FC236}">
                <a16:creationId xmlns:a16="http://schemas.microsoft.com/office/drawing/2014/main" id="{59CEFF74-ED53-4242-BF15-17129B89B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026" y="618469"/>
            <a:ext cx="2286051" cy="22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5E74A-42E7-41D3-9294-711CD975E8CC}"/>
              </a:ext>
            </a:extLst>
          </p:cNvPr>
          <p:cNvSpPr txBox="1"/>
          <p:nvPr/>
        </p:nvSpPr>
        <p:spPr>
          <a:xfrm>
            <a:off x="9028653" y="6094886"/>
            <a:ext cx="1683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Diana Evans</a:t>
            </a:r>
          </a:p>
          <a:p>
            <a:pPr algn="ctr"/>
            <a:r>
              <a:rPr lang="en-US" dirty="0"/>
              <a:t>Deputy Director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03B435-04CD-4720-B971-FC19320B5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356" y="3682736"/>
            <a:ext cx="3262486" cy="2445873"/>
          </a:xfrm>
          <a:prstGeom prst="rect">
            <a:avLst/>
          </a:prstGeom>
        </p:spPr>
      </p:pic>
      <p:pic>
        <p:nvPicPr>
          <p:cNvPr id="12" name="Picture 8" descr="http://www.wacda.org/media/Photos/NSEDC_Simon_Kinneen.jpg">
            <a:extLst>
              <a:ext uri="{FF2B5EF4-FFF2-40B4-BE49-F238E27FC236}">
                <a16:creationId xmlns:a16="http://schemas.microsoft.com/office/drawing/2014/main" id="{3D775E73-0185-42C2-A86F-26D2B5BDB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01" y="2813165"/>
            <a:ext cx="2323458" cy="299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98D85B-46A6-4B78-8D2A-270C58543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795" y="2813165"/>
            <a:ext cx="3994042" cy="299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98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85093" y="3937591"/>
            <a:ext cx="2235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Chuck Tracy</a:t>
            </a:r>
          </a:p>
          <a:p>
            <a:r>
              <a:rPr lang="en-US" dirty="0"/>
              <a:t> Executive Director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48378" y="940292"/>
            <a:ext cx="4501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               Pacific</a:t>
            </a:r>
          </a:p>
          <a:p>
            <a:r>
              <a:rPr lang="en-US" sz="2800" b="1" dirty="0"/>
              <a:t>Fishery Management Council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6346" y="5966058"/>
            <a:ext cx="24849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Phil Anderson, Chair </a:t>
            </a:r>
            <a:r>
              <a:rPr lang="en-US" sz="1600" dirty="0"/>
              <a:t>Washington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8081" y="5917708"/>
            <a:ext cx="29659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Marc Gorelnik, Vice Chair</a:t>
            </a:r>
          </a:p>
          <a:p>
            <a:pPr algn="ctr"/>
            <a:r>
              <a:rPr lang="en-US" sz="1600" dirty="0"/>
              <a:t>California            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74" y="2778985"/>
            <a:ext cx="2305548" cy="3072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828" y="1130724"/>
            <a:ext cx="2394534" cy="27160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3" y="282196"/>
            <a:ext cx="2484966" cy="2442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B5B02-5A93-4583-915F-A5C3B3FEA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181" y="2553198"/>
            <a:ext cx="2403741" cy="320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92" y="133074"/>
            <a:ext cx="1887414" cy="1896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44658" y="6075962"/>
            <a:ext cx="203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Kitty Simonds</a:t>
            </a:r>
          </a:p>
          <a:p>
            <a:pPr algn="ctr"/>
            <a:r>
              <a:rPr lang="en-US" dirty="0"/>
              <a:t>Executive Director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107" y="6079629"/>
            <a:ext cx="28252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Archie Taotasi Soliai, Chair</a:t>
            </a:r>
          </a:p>
          <a:p>
            <a:r>
              <a:rPr lang="en-US" sz="1600" dirty="0"/>
              <a:t>                  American Samoa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10352" y="6091352"/>
            <a:ext cx="42906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    John Gourley, Vice Chair</a:t>
            </a:r>
          </a:p>
          <a:p>
            <a:pPr algn="ctr"/>
            <a:r>
              <a:rPr lang="en-US" sz="1600" dirty="0"/>
              <a:t>Northern Mariana Islands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" b="17778"/>
          <a:stretch/>
        </p:blipFill>
        <p:spPr>
          <a:xfrm>
            <a:off x="4277945" y="2227385"/>
            <a:ext cx="3116100" cy="38522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0385" y="651382"/>
            <a:ext cx="4765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        Western Pacific</a:t>
            </a:r>
          </a:p>
          <a:p>
            <a:r>
              <a:rPr lang="en-US" sz="2800" b="1" dirty="0"/>
              <a:t>Fishery Management Council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19" y="2223574"/>
            <a:ext cx="3285899" cy="3867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439A46-3A77-40D4-A66B-DE3F7D66E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77" y="2223574"/>
            <a:ext cx="3505504" cy="385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2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3903</TotalTime>
  <Words>392</Words>
  <Application>Microsoft Office PowerPoint</Application>
  <PresentationFormat>Widescreen</PresentationFormat>
  <Paragraphs>115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Janice Plante</dc:creator>
  <cp:lastModifiedBy>Kelly Klasnick</cp:lastModifiedBy>
  <cp:revision>192</cp:revision>
  <cp:lastPrinted>2019-04-17T14:12:41Z</cp:lastPrinted>
  <dcterms:created xsi:type="dcterms:W3CDTF">2017-02-03T01:16:56Z</dcterms:created>
  <dcterms:modified xsi:type="dcterms:W3CDTF">2019-05-08T17:04:29Z</dcterms:modified>
</cp:coreProperties>
</file>