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7"/>
  </p:notesMasterIdLst>
  <p:handoutMasterIdLst>
    <p:handoutMasterId r:id="rId18"/>
  </p:handoutMasterIdLst>
  <p:sldIdLst>
    <p:sldId id="311" r:id="rId2"/>
    <p:sldId id="340" r:id="rId3"/>
    <p:sldId id="339" r:id="rId4"/>
    <p:sldId id="341" r:id="rId5"/>
    <p:sldId id="358" r:id="rId6"/>
    <p:sldId id="342" r:id="rId7"/>
    <p:sldId id="349" r:id="rId8"/>
    <p:sldId id="343" r:id="rId9"/>
    <p:sldId id="359" r:id="rId10"/>
    <p:sldId id="344" r:id="rId11"/>
    <p:sldId id="345" r:id="rId12"/>
    <p:sldId id="350" r:id="rId13"/>
    <p:sldId id="353" r:id="rId14"/>
    <p:sldId id="354" r:id="rId15"/>
    <p:sldId id="356" r:id="rId16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 Kilgour" initials="MK" lastIdx="17" clrIdx="0">
    <p:extLst>
      <p:ext uri="{19B8F6BF-5375-455C-9EA6-DF929625EA0E}">
        <p15:presenceInfo xmlns:p15="http://schemas.microsoft.com/office/powerpoint/2012/main" userId="S-1-5-21-686236834-249845133-1890032782-1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61" autoAdjust="0"/>
    <p:restoredTop sz="94595" autoAdjust="0"/>
  </p:normalViewPr>
  <p:slideViewPr>
    <p:cSldViewPr snapToGrid="0" snapToObjects="1">
      <p:cViewPr>
        <p:scale>
          <a:sx n="84" d="100"/>
          <a:sy n="84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820"/>
          </a:xfrm>
          <a:prstGeom prst="rect">
            <a:avLst/>
          </a:prstGeom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E8E271-3155-4E07-9945-3F39B880E937}" type="datetimeFigureOut">
              <a:rPr lang="en-US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413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29989"/>
            <a:ext cx="3037413" cy="464820"/>
          </a:xfrm>
          <a:prstGeom prst="rect">
            <a:avLst/>
          </a:prstGeom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306478-0B63-4D2D-8B69-859758F8AD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5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6" y="0"/>
            <a:ext cx="3037413" cy="464820"/>
          </a:xfrm>
          <a:prstGeom prst="rect">
            <a:avLst/>
          </a:prstGeom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690CA3-5FE2-44C2-B80A-F51436679913}" type="datetimeFigureOut">
              <a:rPr lang="en-US"/>
              <a:pPr/>
              <a:t>5/9/2018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5790"/>
            <a:ext cx="5607038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413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6" y="8829989"/>
            <a:ext cx="3037413" cy="464820"/>
          </a:xfrm>
          <a:prstGeom prst="rect">
            <a:avLst/>
          </a:prstGeom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173862-4B2F-4F68-870D-BAFBC83951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1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6962" indent="-28729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9172" indent="-229834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8841" indent="-229834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8510" indent="-229834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8179" indent="-229834" defTabSz="459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7848" indent="-229834" defTabSz="459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7517" indent="-229834" defTabSz="459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07185" indent="-229834" defTabSz="4596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6FC3D9-F871-4CF0-8CE3-071F82EC12D6}" type="slidenum">
              <a:rPr lang="en-US" sz="1200"/>
              <a:pPr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893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MSY and OY set at average landings of all marine species in the Gulf, except menhaden and shrimp, during 2000-2006.  Capped OY to 20% of MSY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3862-4B2F-4F68-870D-BAFBC83951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6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9300" lvl="1" indent="-457200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Transformed the document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Led to less prescriptive requirements on gear types (evaluated by RA on a case by case basis)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on siting requirements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Prohibited species for culture</a:t>
            </a:r>
          </a:p>
          <a:p>
            <a:pPr marL="1235075" lvl="3" indent="-457200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Only native, wild caught broodstock</a:t>
            </a:r>
          </a:p>
          <a:p>
            <a:pPr marL="1235075" lvl="3" indent="-457200"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 shrimp or coral (not cost effective or desirable)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3862-4B2F-4F68-870D-BAFBC83951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6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Counter to previous guidance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provided which stated that MSA does regulate fish harvest </a:t>
            </a:r>
          </a:p>
          <a:p>
            <a:pPr marL="914400" lvl="1" indent="-22701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(EPA letter concurred that Councils can manage)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3862-4B2F-4F68-870D-BAFBC83951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2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Counter to previous guidance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provided which stated that MSA does regulate fish harvest </a:t>
            </a:r>
          </a:p>
          <a:p>
            <a:pPr marL="914400" lvl="1" indent="-22701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(EPA letter concurred that Councils can manage)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3862-4B2F-4F68-870D-BAFBC83951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3862-4B2F-4F68-870D-BAFBC83951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April 2018 Meeting the Council recommended</a:t>
            </a:r>
            <a:r>
              <a:rPr lang="en-US" baseline="0" dirty="0" smtClean="0"/>
              <a:t> approval of the EFP to NMFS.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3862-4B2F-4F68-870D-BAFBC83951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CD7FED-59B0-4DA5-9A14-F82EA3489AAB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48DE51-6F61-4CA3-9DE7-04C6663340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3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EDECF-FDFB-47B0-B94D-48FFBDEACD3D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A852-AE6B-45D7-97F6-3AEEE37B63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9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37876-5250-4CC5-850E-A5AD0A08E0E4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19140-7DED-4E4D-8940-AD0641F21A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3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2DF18-AB0B-44C0-8AF8-92500C23234A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5EA0-77F8-4346-88A0-804D7E2B00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3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241E7-1CD1-4645-9C8A-7E6E62CE3707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8E607D-E382-4CB4-9262-1663F5EF9D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40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79D43-74D8-49FB-9801-52AB547A61B4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E5F6-F57B-4B37-911F-6DAAC709E4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9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24A40-F9F8-4F49-96F6-F20104692FB7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9AB36-5562-4F9E-8CA5-2E588F1A2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7BC17-A0DB-4BED-B773-F7C3AB44D95B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32AE-AC0A-4D23-ACFF-A20378F969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1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C3DB5-1617-4D19-B377-734314E6E11B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A1AFF-B8CE-462C-AF59-4BE125FB61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7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A7F5B-7435-40A3-98B5-96E35C757701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9A88D-A7A9-4406-BFE3-C8C1E26C7C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2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802BC9CC-C4A8-4030-9E1D-D5F42B136B86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A6C1737-38B2-4A67-99C0-92FF62E30F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14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DBC772A6-689F-4EA2-9C6F-6CBFCF105137}" type="datetime1">
              <a:rPr lang="en-US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189F6E9F-FAE0-4B77-8F14-ACADDC71387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07" r:id="rId2"/>
    <p:sldLayoutId id="2147484313" r:id="rId3"/>
    <p:sldLayoutId id="2147484308" r:id="rId4"/>
    <p:sldLayoutId id="2147484309" r:id="rId5"/>
    <p:sldLayoutId id="2147484310" r:id="rId6"/>
    <p:sldLayoutId id="2147484314" r:id="rId7"/>
    <p:sldLayoutId id="2147484315" r:id="rId8"/>
    <p:sldLayoutId id="2147484316" r:id="rId9"/>
    <p:sldLayoutId id="2147484311" r:id="rId10"/>
    <p:sldLayoutId id="21474843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ulfcouncil.org/wp-content/uploads/Aquaculture-FMP-PEIS-Final-02-24-09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ero.nmfs.noaa.gov/sustainable_fisheries/gulf_fisheries/aquacultur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10" y="4462818"/>
            <a:ext cx="4626590" cy="2395182"/>
          </a:xfrm>
          <a:prstGeom prst="rect">
            <a:avLst/>
          </a:prstGeom>
        </p:spPr>
      </p:pic>
      <p:pic>
        <p:nvPicPr>
          <p:cNvPr id="15361" name="Picture 5" descr="full-color white letter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" y="99400"/>
            <a:ext cx="1220563" cy="125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1789" y="1225485"/>
            <a:ext cx="8740422" cy="203605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Brief Overview of the </a:t>
            </a:r>
            <a:b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Gulf Aquaculture FMP</a:t>
            </a:r>
            <a:b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Final Rule: </a:t>
            </a:r>
            <a:b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Lessons Learned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818"/>
            <a:ext cx="4749421" cy="239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125240"/>
            <a:ext cx="8686800" cy="1250950"/>
          </a:xfrm>
        </p:spPr>
        <p:txBody>
          <a:bodyPr anchor="ctr">
            <a:no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Challenges – Litigation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8288" y="1508760"/>
            <a:ext cx="9144000" cy="5141312"/>
          </a:xfrm>
        </p:spPr>
        <p:txBody>
          <a:bodyPr/>
          <a:lstStyle/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 to Publishing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</a:p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Complaints challenged the FMP on Premises: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NOAA  Secretary took no action (i.e., approving or disapproving FMP)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FMP violated provisions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Magnuson-Stevens Act and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procedural requirements of NEPA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Defendants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motion to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dismiss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was granted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7" y="1376190"/>
            <a:ext cx="8887968" cy="5387419"/>
          </a:xfrm>
        </p:spPr>
        <p:txBody>
          <a:bodyPr/>
          <a:lstStyle/>
          <a:p>
            <a:pPr marL="119062" indent="0"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Publishing Final Rule: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Complaints challenged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FMP on Premises: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Violation of Magnuson-Stevens Act and lacks statutory authority 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Inconsistent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Standard Guidelines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protect Essential Fish Habitat 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Violates Endangered Species Act and NEPA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ensure site-specific evaluation of impacts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take a “hard look”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briefed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argued March 2018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Waiting on decision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0312" y="125240"/>
            <a:ext cx="8686800" cy="125095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marL="457200" indent="-457200" defTabSz="914400" eaLnBrk="1" hangingPunct="1">
              <a:lnSpc>
                <a:spcPct val="80000"/>
              </a:lnSpc>
            </a:pPr>
            <a:r>
              <a:rPr lang="en-US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Challenges – Litigation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16933"/>
            <a:ext cx="8229600" cy="12509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Next Steps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11929"/>
            <a:ext cx="9207373" cy="3883031"/>
          </a:xfrm>
        </p:spPr>
        <p:txBody>
          <a:bodyPr/>
          <a:lstStyle/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 will appoint an Aquaculture AP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Meet at least bi-annually to evaluate program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Composed of Council staff, NMFS staff, SSC members, and other state, university or private scientists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report with rationale for any recommended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76" y="4514040"/>
            <a:ext cx="2999909" cy="22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16933"/>
            <a:ext cx="8229600" cy="125095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Exempted Fishing Permit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" y="1511929"/>
            <a:ext cx="8787384" cy="4870583"/>
          </a:xfrm>
        </p:spPr>
        <p:txBody>
          <a:bodyPr/>
          <a:lstStyle/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Council reviewed an EFP 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Velella-Epilson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the January and April 2018 meetings </a:t>
            </a:r>
          </a:p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concerns were expressed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3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Cooperation &amp; Coordination with State of Florida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3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Siting Analysis</a:t>
            </a:r>
          </a:p>
          <a:p>
            <a:pPr marL="7493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Assessment</a:t>
            </a:r>
          </a:p>
          <a:p>
            <a:pPr marL="7493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Genetic Testing of Broodstock</a:t>
            </a:r>
          </a:p>
          <a:p>
            <a:pPr marL="7493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Engineering Design</a:t>
            </a:r>
          </a:p>
          <a:p>
            <a:pPr marL="7493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Emergency/Contingency Plan for Severe Storms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neil\AppData\Local\Microsoft\Windows\INetCache\Content.Word\Kampachi-Farms-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16" y="117111"/>
            <a:ext cx="1295399" cy="1217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131846"/>
            <a:ext cx="8229600" cy="125095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" y="1496810"/>
            <a:ext cx="8887968" cy="4966134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Regional Aquaculture FMP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in Southeast contentious – unable to utilize FMP to date (2003-2018)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any safe guards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FMP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with unknown business outcomes in Gulf of Mexico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Balance between species cultured, location, siting, competition with commercial fishing industry, and environmental organizations criterion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full-color white lette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71" y="131846"/>
            <a:ext cx="1220563" cy="125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16933"/>
            <a:ext cx="8229600" cy="125095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" y="1496810"/>
            <a:ext cx="8887968" cy="4523111"/>
          </a:xfrm>
        </p:spPr>
        <p:txBody>
          <a:bodyPr/>
          <a:lstStyle/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full-color white lette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71" y="131846"/>
            <a:ext cx="1220563" cy="125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976" y="1753390"/>
            <a:ext cx="8735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800" dirty="0" smtClean="0"/>
              <a:t>Read </a:t>
            </a:r>
            <a:r>
              <a:rPr lang="en-US" sz="2800" dirty="0"/>
              <a:t>the FMP </a:t>
            </a:r>
            <a:r>
              <a:rPr lang="en-US" sz="2800" dirty="0" smtClean="0"/>
              <a:t>here</a:t>
            </a:r>
            <a:r>
              <a:rPr lang="en-US" sz="2800" dirty="0"/>
              <a:t>:  </a:t>
            </a:r>
            <a:endParaRPr lang="en-US" sz="28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800" dirty="0" smtClean="0">
                <a:hlinkClick r:id="rId3"/>
              </a:rPr>
              <a:t>http://gulfcouncil.org/wp-content/uploads/Aquaculture-FMP-PEIS-Final-02-24-09.pdf</a:t>
            </a:r>
            <a:endParaRPr lang="en-US" sz="28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800" dirty="0" smtClean="0"/>
              <a:t>Read the NOAA-SERO Permit Application here: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800" dirty="0">
                <a:hlinkClick r:id="rId4"/>
              </a:rPr>
              <a:t>http://sero.nmfs.noaa.gov/sustainable_fisheries/gulf_fisheries/aquaculture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28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28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18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17715"/>
            <a:ext cx="9144000" cy="5340285"/>
          </a:xfrm>
        </p:spPr>
        <p:txBody>
          <a:bodyPr/>
          <a:lstStyle/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Why: Rationale for Developing an FMP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What: Brief Overview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FMP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When: Timeline of FMP Through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inal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ule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Challenges: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5075" lvl="3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5075" lvl="3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1235075" lvl="3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Litigation</a:t>
            </a:r>
            <a:endParaRPr lang="en-US" alt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 Next Steps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EFP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 Noted</a:t>
            </a:r>
          </a:p>
        </p:txBody>
      </p:sp>
      <p:pic>
        <p:nvPicPr>
          <p:cNvPr id="4" name="Picture 3" descr="C:\fish\Pictures\cagedv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28" y="3601592"/>
            <a:ext cx="3447288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3115"/>
            <a:ext cx="8466667" cy="1250950"/>
          </a:xfrm>
        </p:spPr>
        <p:txBody>
          <a:bodyPr anchor="ctr">
            <a:normAutofit/>
          </a:bodyPr>
          <a:lstStyle/>
          <a:p>
            <a:r>
              <a:rPr lang="en-US" alt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ursue an FMP?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1" y="1557811"/>
            <a:ext cx="8901005" cy="3654269"/>
          </a:xfrm>
        </p:spPr>
        <p:txBody>
          <a:bodyPr/>
          <a:lstStyle/>
          <a:p>
            <a:pPr marL="863600" lvl="1" indent="-5715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 was given guidance that harvesting fish (even cultured fish) falls under the Magnuson-Stevens Act.</a:t>
            </a:r>
          </a:p>
          <a:p>
            <a:pPr marL="863600" lvl="1" indent="-5715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lvl="1" indent="-5715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Simultaneously, NOAA was not progressing with a National Aquaculture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rogram.</a:t>
            </a:r>
          </a:p>
        </p:txBody>
      </p:sp>
      <p:pic>
        <p:nvPicPr>
          <p:cNvPr id="6" name="Picture 2" descr="lab2006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19" y="4090366"/>
            <a:ext cx="3335367" cy="25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15"/>
            <a:ext cx="8229600" cy="1250950"/>
          </a:xfrm>
        </p:spPr>
        <p:txBody>
          <a:bodyPr anchor="ctr">
            <a:noAutofit/>
          </a:bodyPr>
          <a:lstStyle/>
          <a:p>
            <a:r>
              <a:rPr lang="en-US" alt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FMP Contain?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90" y="1508760"/>
            <a:ext cx="7885070" cy="5111497"/>
          </a:xfrm>
        </p:spPr>
        <p:txBody>
          <a:bodyPr/>
          <a:lstStyle/>
          <a:p>
            <a:pPr marL="112713" lvl="1" indent="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10 Management Actions</a:t>
            </a:r>
            <a:endParaRPr lang="en-US" alt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Permitting process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restrictions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Guidelines for approval of system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siting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Biological reference points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SDC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Allowable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 zone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Recordkeeping and reporting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procedure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1" y="4195675"/>
            <a:ext cx="3467099" cy="25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52400"/>
            <a:ext cx="8741664" cy="1250950"/>
          </a:xfrm>
        </p:spPr>
        <p:txBody>
          <a:bodyPr anchor="ctr">
            <a:norm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for FMP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36193"/>
            <a:ext cx="9144000" cy="5230368"/>
          </a:xfrm>
        </p:spPr>
        <p:txBody>
          <a:bodyPr/>
          <a:lstStyle/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2003 –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coping document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2004 – Scoping meetings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June 2007 – Approved Public Hearing Draft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2007-2008 Public hearings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2009 – Final Action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Transmitted February 24, 2009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FMP entered into effect September 3, 2009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2014 – Proposed Rule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2014 – Secondary comment period</a:t>
            </a:r>
          </a:p>
          <a:p>
            <a:pPr marL="749300" lvl="1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2016 –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27268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152400"/>
            <a:ext cx="8816453" cy="1250950"/>
          </a:xfrm>
        </p:spPr>
        <p:txBody>
          <a:bodyPr anchor="ctr">
            <a:no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Challenges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88712" y="1516180"/>
            <a:ext cx="8928365" cy="3988579"/>
          </a:xfrm>
        </p:spPr>
        <p:txBody>
          <a:bodyPr/>
          <a:lstStyle/>
          <a:p>
            <a:pPr marL="863600" lvl="1" indent="-5715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Polarized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omment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 letters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abundance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Heated public testimony </a:t>
            </a:r>
          </a:p>
          <a:p>
            <a:pPr marL="557213" lvl="2" indent="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lvl="1" indent="-5715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Transformed the Document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Case-by-case evaluation by Regional Administrator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Siting requirements</a:t>
            </a:r>
          </a:p>
          <a:p>
            <a:pPr marL="1014413" lvl="2" indent="-4572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Prohibiting species for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13" y="4535549"/>
            <a:ext cx="324612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0" y="152400"/>
            <a:ext cx="9264770" cy="1250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Gulf Aquaculture Permit (GAP) </a:t>
            </a:r>
            <a:r>
              <a:rPr lang="en-US" sz="4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4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 all inclusive</a:t>
            </a: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40510"/>
            <a:ext cx="9144000" cy="5317490"/>
          </a:xfrm>
        </p:spPr>
        <p:txBody>
          <a:bodyPr/>
          <a:lstStyle/>
          <a:p>
            <a:pPr marL="635000" lvl="1" indent="-3429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Permit must be received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prior to permit effective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635000" lvl="1" indent="-3429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decides if it is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appropriate:</a:t>
            </a:r>
          </a:p>
          <a:p>
            <a:pPr marL="842963" lvl="2" indent="-28575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- Applicant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has 60 days to correct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deficiencies.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2963" lvl="2" indent="-28575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Yes -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ublish notification which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opens a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45 day comment period.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2" indent="-3429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consult with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</a:p>
          <a:p>
            <a:pPr marL="728663" lvl="2" indent="-17145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1" indent="-3429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NMFS - SERO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reviews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comments and RA notifies applicant of decision and publishes FRN</a:t>
            </a:r>
          </a:p>
          <a:p>
            <a:pPr marL="463550" lvl="1" indent="-17145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1" indent="-3429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 contacts EPA and US Army Corps to ensure applicant has received other federal permits</a:t>
            </a:r>
          </a:p>
          <a:p>
            <a:pPr marL="463550" lvl="1" indent="-17145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1" indent="-3429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SERO RA issues permit (can delay up to 2 years)</a:t>
            </a:r>
          </a:p>
          <a:p>
            <a:pPr marL="463550" lvl="1" indent="-17145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1" indent="-342900" eaLnBrk="1" hangingPunct="1">
              <a:lnSpc>
                <a:spcPct val="8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GAP Permittees must abide by all requirements, if not violation may result in revocation or suspension </a:t>
            </a:r>
          </a:p>
          <a:p>
            <a:pPr marL="1014413" lvl="2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4413" lvl="2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5075" lvl="3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61" y="152400"/>
            <a:ext cx="8229600" cy="1250950"/>
          </a:xfrm>
        </p:spPr>
        <p:txBody>
          <a:bodyPr anchor="ctr">
            <a:no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FMP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Transmitted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498862"/>
            <a:ext cx="8856132" cy="4898890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Gulf FMP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entered into effect by operation of law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September 3,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announced development of new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olicy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would provide context for the Gulf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FMP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3911676"/>
            <a:ext cx="3546148" cy="2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61" y="120142"/>
            <a:ext cx="8229600" cy="1250950"/>
          </a:xfrm>
        </p:spPr>
        <p:txBody>
          <a:bodyPr anchor="ctr">
            <a:no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FMP Approval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7" y="1535684"/>
            <a:ext cx="8856132" cy="4459978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Council explained that the only viable basis to disapprove the FMP was a determination that NOAA lacks the authority to regulate aquaculture under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Magnuson-Stevens Act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that would indicate there is no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overarching authority to address environmental and fishery concerns related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aquaculture operations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EEZ 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NOAA developed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Marine Aquaculture Policy and then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Gulf FMP again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opingRF32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39634</TotalTime>
  <Words>835</Words>
  <Application>Microsoft Office PowerPoint</Application>
  <PresentationFormat>On-screen Show (4:3)</PresentationFormat>
  <Paragraphs>144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Corbel</vt:lpstr>
      <vt:lpstr>Wingdings</vt:lpstr>
      <vt:lpstr>Wingdings 2</vt:lpstr>
      <vt:lpstr>Wingdings 3</vt:lpstr>
      <vt:lpstr>ScopingRF32</vt:lpstr>
      <vt:lpstr>Brief Overview of the  Gulf Aquaculture FMP and Final Rule:  Lessons Learned</vt:lpstr>
      <vt:lpstr>Presentation Outline</vt:lpstr>
      <vt:lpstr>Why Pursue an FMP?</vt:lpstr>
      <vt:lpstr>What did the FMP Contain?</vt:lpstr>
      <vt:lpstr>Timeline for FMP </vt:lpstr>
      <vt:lpstr> Process Challenges</vt:lpstr>
      <vt:lpstr>Refined Gulf Aquaculture Permit (GAP) Process *not all inclusive</vt:lpstr>
      <vt:lpstr>After FMP was Transmitted </vt:lpstr>
      <vt:lpstr>Prior to FMP Approval</vt:lpstr>
      <vt:lpstr>Process Challenges – Litigation</vt:lpstr>
      <vt:lpstr>PowerPoint Presentation</vt:lpstr>
      <vt:lpstr>Council Next Steps</vt:lpstr>
      <vt:lpstr>Exempted Fishing Permit </vt:lpstr>
      <vt:lpstr>Lessons Learned</vt:lpstr>
      <vt:lpstr>Questions?</vt:lpstr>
    </vt:vector>
  </TitlesOfParts>
  <Company>Gulf of Mexico Fishery Management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Reef Fish  Amendment 32</dc:title>
  <dc:creator>Charlene Ponce</dc:creator>
  <cp:lastModifiedBy>Carrie Simmons</cp:lastModifiedBy>
  <cp:revision>663</cp:revision>
  <cp:lastPrinted>2014-05-01T18:07:58Z</cp:lastPrinted>
  <dcterms:created xsi:type="dcterms:W3CDTF">2010-01-07T00:50:52Z</dcterms:created>
  <dcterms:modified xsi:type="dcterms:W3CDTF">2018-05-09T21:46:19Z</dcterms:modified>
</cp:coreProperties>
</file>